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90" r:id="rId3"/>
    <p:sldId id="298" r:id="rId4"/>
    <p:sldId id="281" r:id="rId5"/>
    <p:sldId id="283" r:id="rId6"/>
    <p:sldId id="299" r:id="rId7"/>
    <p:sldId id="302" r:id="rId8"/>
    <p:sldId id="284" r:id="rId9"/>
    <p:sldId id="303" r:id="rId10"/>
    <p:sldId id="300" r:id="rId11"/>
    <p:sldId id="306" r:id="rId12"/>
    <p:sldId id="304" r:id="rId13"/>
    <p:sldId id="268" r:id="rId14"/>
    <p:sldId id="282" r:id="rId15"/>
    <p:sldId id="307" r:id="rId16"/>
  </p:sldIdLst>
  <p:sldSz cx="20104100" cy="1130935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a Kostenko" initials="E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EBB"/>
    <a:srgbClr val="0000FF"/>
    <a:srgbClr val="0E85AA"/>
    <a:srgbClr val="1C7D94"/>
    <a:srgbClr val="1E89A2"/>
    <a:srgbClr val="0E88AE"/>
    <a:srgbClr val="0B86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3E990-E005-4798-9F75-E194FFB556EC}" v="17" dt="2020-09-15T01:44:15.4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82" autoAdjust="0"/>
  </p:normalViewPr>
  <p:slideViewPr>
    <p:cSldViewPr>
      <p:cViewPr varScale="1">
        <p:scale>
          <a:sx n="39" d="100"/>
          <a:sy n="39" d="100"/>
        </p:scale>
        <p:origin x="-716" y="-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308"/>
          </a:xfrm>
          <a:prstGeom prst="rect">
            <a:avLst/>
          </a:prstGeom>
        </p:spPr>
        <p:txBody>
          <a:bodyPr vert="horz" lIns="47467" tIns="23733" rIns="47467" bIns="23733" rtlCol="0"/>
          <a:lstStyle>
            <a:lvl1pPr algn="l">
              <a:defRPr sz="600"/>
            </a:lvl1pPr>
          </a:lstStyle>
          <a:p>
            <a:endParaRPr lang="en-US"/>
          </a:p>
        </p:txBody>
      </p:sp>
      <p:sp>
        <p:nvSpPr>
          <p:cNvPr id="3" name="Date Placeholder 2"/>
          <p:cNvSpPr>
            <a:spLocks noGrp="1"/>
          </p:cNvSpPr>
          <p:nvPr>
            <p:ph type="dt" idx="1"/>
          </p:nvPr>
        </p:nvSpPr>
        <p:spPr>
          <a:xfrm>
            <a:off x="5265562" y="0"/>
            <a:ext cx="4028636" cy="351308"/>
          </a:xfrm>
          <a:prstGeom prst="rect">
            <a:avLst/>
          </a:prstGeom>
        </p:spPr>
        <p:txBody>
          <a:bodyPr vert="horz" lIns="47467" tIns="23733" rIns="47467" bIns="23733" rtlCol="0"/>
          <a:lstStyle>
            <a:lvl1pPr algn="r">
              <a:defRPr sz="600"/>
            </a:lvl1pPr>
          </a:lstStyle>
          <a:p>
            <a:fld id="{3F2B80FD-7018-41AC-87C8-E908DF84B1EA}" type="datetimeFigureOut">
              <a:rPr lang="en-US" smtClean="0"/>
              <a:t>2/15/2023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47467" tIns="23733" rIns="47467" bIns="23733" rtlCol="0" anchor="ctr"/>
          <a:lstStyle/>
          <a:p>
            <a:endParaRPr lang="en-US"/>
          </a:p>
        </p:txBody>
      </p:sp>
      <p:sp>
        <p:nvSpPr>
          <p:cNvPr id="5" name="Notes Placeholder 4"/>
          <p:cNvSpPr>
            <a:spLocks noGrp="1"/>
          </p:cNvSpPr>
          <p:nvPr>
            <p:ph type="body" sz="quarter" idx="3"/>
          </p:nvPr>
        </p:nvSpPr>
        <p:spPr>
          <a:xfrm>
            <a:off x="929347" y="3373337"/>
            <a:ext cx="7437707" cy="2761255"/>
          </a:xfrm>
          <a:prstGeom prst="rect">
            <a:avLst/>
          </a:prstGeom>
        </p:spPr>
        <p:txBody>
          <a:bodyPr vert="horz" lIns="47467" tIns="23733" rIns="47467" bIns="237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093"/>
            <a:ext cx="4028636" cy="351307"/>
          </a:xfrm>
          <a:prstGeom prst="rect">
            <a:avLst/>
          </a:prstGeom>
        </p:spPr>
        <p:txBody>
          <a:bodyPr vert="horz" lIns="47467" tIns="23733" rIns="47467" bIns="23733" rtlCol="0" anchor="b"/>
          <a:lstStyle>
            <a:lvl1pPr algn="l">
              <a:defRPr sz="600"/>
            </a:lvl1pPr>
          </a:lstStyle>
          <a:p>
            <a:endParaRPr lang="en-US"/>
          </a:p>
        </p:txBody>
      </p:sp>
      <p:sp>
        <p:nvSpPr>
          <p:cNvPr id="7" name="Slide Number Placeholder 6"/>
          <p:cNvSpPr>
            <a:spLocks noGrp="1"/>
          </p:cNvSpPr>
          <p:nvPr>
            <p:ph type="sldNum" sz="quarter" idx="5"/>
          </p:nvPr>
        </p:nvSpPr>
        <p:spPr>
          <a:xfrm>
            <a:off x="5265562" y="6659093"/>
            <a:ext cx="4028636" cy="351307"/>
          </a:xfrm>
          <a:prstGeom prst="rect">
            <a:avLst/>
          </a:prstGeom>
        </p:spPr>
        <p:txBody>
          <a:bodyPr vert="horz" lIns="47467" tIns="23733" rIns="47467" bIns="23733" rtlCol="0" anchor="b"/>
          <a:lstStyle>
            <a:lvl1pPr algn="r">
              <a:defRPr sz="600"/>
            </a:lvl1pPr>
          </a:lstStyle>
          <a:p>
            <a:fld id="{0790F810-535D-4E0E-B78A-B2C314EC71F5}" type="slidenum">
              <a:rPr lang="en-US" smtClean="0"/>
              <a:t>‹#›</a:t>
            </a:fld>
            <a:endParaRPr lang="en-US"/>
          </a:p>
        </p:txBody>
      </p:sp>
    </p:spTree>
    <p:extLst>
      <p:ext uri="{BB962C8B-B14F-4D97-AF65-F5344CB8AC3E}">
        <p14:creationId xmlns:p14="http://schemas.microsoft.com/office/powerpoint/2010/main" val="6048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2</a:t>
            </a:fld>
            <a:endParaRPr lang="en-US"/>
          </a:p>
        </p:txBody>
      </p:sp>
    </p:spTree>
    <p:extLst>
      <p:ext uri="{BB962C8B-B14F-4D97-AF65-F5344CB8AC3E}">
        <p14:creationId xmlns:p14="http://schemas.microsoft.com/office/powerpoint/2010/main" val="11500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7</a:t>
            </a:fld>
            <a:endParaRPr lang="en-US"/>
          </a:p>
        </p:txBody>
      </p:sp>
    </p:spTree>
    <p:extLst>
      <p:ext uri="{BB962C8B-B14F-4D97-AF65-F5344CB8AC3E}">
        <p14:creationId xmlns:p14="http://schemas.microsoft.com/office/powerpoint/2010/main" val="41139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8</a:t>
            </a:fld>
            <a:endParaRPr lang="en-US"/>
          </a:p>
        </p:txBody>
      </p:sp>
    </p:spTree>
    <p:extLst>
      <p:ext uri="{BB962C8B-B14F-4D97-AF65-F5344CB8AC3E}">
        <p14:creationId xmlns:p14="http://schemas.microsoft.com/office/powerpoint/2010/main" val="827314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9</a:t>
            </a:fld>
            <a:endParaRPr lang="en-US"/>
          </a:p>
        </p:txBody>
      </p:sp>
    </p:spTree>
    <p:extLst>
      <p:ext uri="{BB962C8B-B14F-4D97-AF65-F5344CB8AC3E}">
        <p14:creationId xmlns:p14="http://schemas.microsoft.com/office/powerpoint/2010/main" val="172626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10</a:t>
            </a:fld>
            <a:endParaRPr lang="en-US"/>
          </a:p>
        </p:txBody>
      </p:sp>
    </p:spTree>
    <p:extLst>
      <p:ext uri="{BB962C8B-B14F-4D97-AF65-F5344CB8AC3E}">
        <p14:creationId xmlns:p14="http://schemas.microsoft.com/office/powerpoint/2010/main" val="236795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11</a:t>
            </a:fld>
            <a:endParaRPr lang="en-US"/>
          </a:p>
        </p:txBody>
      </p:sp>
    </p:spTree>
    <p:extLst>
      <p:ext uri="{BB962C8B-B14F-4D97-AF65-F5344CB8AC3E}">
        <p14:creationId xmlns:p14="http://schemas.microsoft.com/office/powerpoint/2010/main" val="255672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12</a:t>
            </a:fld>
            <a:endParaRPr lang="en-US"/>
          </a:p>
        </p:txBody>
      </p:sp>
    </p:spTree>
    <p:extLst>
      <p:ext uri="{BB962C8B-B14F-4D97-AF65-F5344CB8AC3E}">
        <p14:creationId xmlns:p14="http://schemas.microsoft.com/office/powerpoint/2010/main" val="309323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90F810-535D-4E0E-B78A-B2C314EC71F5}" type="slidenum">
              <a:rPr lang="en-US" smtClean="0"/>
              <a:t>13</a:t>
            </a:fld>
            <a:endParaRPr lang="en-US"/>
          </a:p>
        </p:txBody>
      </p:sp>
    </p:spTree>
    <p:extLst>
      <p:ext uri="{BB962C8B-B14F-4D97-AF65-F5344CB8AC3E}">
        <p14:creationId xmlns:p14="http://schemas.microsoft.com/office/powerpoint/2010/main" val="247331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0F810-535D-4E0E-B78A-B2C314EC71F5}" type="slidenum">
              <a:rPr lang="en-US" smtClean="0"/>
              <a:t>15</a:t>
            </a:fld>
            <a:endParaRPr lang="en-US"/>
          </a:p>
        </p:txBody>
      </p:sp>
    </p:spTree>
    <p:extLst>
      <p:ext uri="{BB962C8B-B14F-4D97-AF65-F5344CB8AC3E}">
        <p14:creationId xmlns:p14="http://schemas.microsoft.com/office/powerpoint/2010/main" val="27684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6" name="Holder 6"/>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50" b="1" i="0" u="sng">
                <a:solidFill>
                  <a:srgbClr val="4C7189"/>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4" name="Holder 4"/>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3" name="Holder 3"/>
          <p:cNvSpPr>
            <a:spLocks noGrp="1"/>
          </p:cNvSpPr>
          <p:nvPr>
            <p:ph type="dt" sz="half" idx="6"/>
          </p:nvPr>
        </p:nvSpPr>
        <p:spPr/>
        <p:txBody>
          <a:bodyPr lIns="0" tIns="0" rIns="0" bIns="0"/>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bk object 16"/>
          <p:cNvSpPr/>
          <p:nvPr/>
        </p:nvSpPr>
        <p:spPr>
          <a:xfrm>
            <a:off x="3821" y="0"/>
            <a:ext cx="20100290" cy="11308715"/>
          </a:xfrm>
          <a:custGeom>
            <a:avLst/>
            <a:gdLst/>
            <a:ahLst/>
            <a:cxnLst/>
            <a:rect l="l" t="t" r="r" b="b"/>
            <a:pathLst>
              <a:path w="20100290" h="11308715">
                <a:moveTo>
                  <a:pt x="0" y="11308556"/>
                </a:moveTo>
                <a:lnTo>
                  <a:pt x="20100257" y="11308556"/>
                </a:lnTo>
                <a:lnTo>
                  <a:pt x="20100257" y="0"/>
                </a:lnTo>
                <a:lnTo>
                  <a:pt x="0" y="0"/>
                </a:lnTo>
                <a:lnTo>
                  <a:pt x="0" y="11308556"/>
                </a:lnTo>
                <a:close/>
              </a:path>
            </a:pathLst>
          </a:custGeom>
          <a:solidFill>
            <a:srgbClr val="E3E7EB"/>
          </a:solidFill>
        </p:spPr>
        <p:txBody>
          <a:bodyPr wrap="square" lIns="0" tIns="0" rIns="0" bIns="0" rtlCol="0"/>
          <a:lstStyle/>
          <a:p>
            <a:endParaRPr/>
          </a:p>
        </p:txBody>
      </p:sp>
      <p:sp>
        <p:nvSpPr>
          <p:cNvPr id="2" name="Holder 2"/>
          <p:cNvSpPr>
            <a:spLocks noGrp="1"/>
          </p:cNvSpPr>
          <p:nvPr>
            <p:ph type="title"/>
          </p:nvPr>
        </p:nvSpPr>
        <p:spPr>
          <a:xfrm>
            <a:off x="802408" y="313071"/>
            <a:ext cx="18499282" cy="1106170"/>
          </a:xfrm>
          <a:prstGeom prst="rect">
            <a:avLst/>
          </a:prstGeom>
        </p:spPr>
        <p:txBody>
          <a:bodyPr wrap="square" lIns="0" tIns="0" rIns="0" bIns="0">
            <a:spAutoFit/>
          </a:bodyPr>
          <a:lstStyle>
            <a:lvl1pPr>
              <a:defRPr sz="4550" b="1" i="0" u="sng">
                <a:solidFill>
                  <a:srgbClr val="4C7189"/>
                </a:solidFill>
                <a:latin typeface="Calibri"/>
                <a:cs typeface="Calibri"/>
              </a:defRPr>
            </a:lvl1pPr>
          </a:lstStyle>
          <a:p>
            <a:endParaRPr/>
          </a:p>
        </p:txBody>
      </p:sp>
      <p:sp>
        <p:nvSpPr>
          <p:cNvPr id="3" name="Holder 3"/>
          <p:cNvSpPr>
            <a:spLocks noGrp="1"/>
          </p:cNvSpPr>
          <p:nvPr>
            <p:ph type="body" idx="1"/>
          </p:nvPr>
        </p:nvSpPr>
        <p:spPr>
          <a:xfrm>
            <a:off x="5824611" y="3476764"/>
            <a:ext cx="8454876" cy="3299459"/>
          </a:xfrm>
          <a:prstGeom prst="rect">
            <a:avLst/>
          </a:prstGeom>
        </p:spPr>
        <p:txBody>
          <a:bodyPr wrap="square" lIns="0" tIns="0" rIns="0" bIns="0">
            <a:spAutoFit/>
          </a:bodyPr>
          <a:lstStyle>
            <a:lvl1pPr>
              <a:defRPr sz="3700" b="1" i="1">
                <a:solidFill>
                  <a:srgbClr val="002C5B"/>
                </a:solidFill>
                <a:latin typeface="Arial"/>
                <a:cs typeface="Arial"/>
              </a:defRPr>
            </a:lvl1pPr>
          </a:lstStyle>
          <a:p>
            <a:endParaRPr/>
          </a:p>
        </p:txBody>
      </p:sp>
      <p:sp>
        <p:nvSpPr>
          <p:cNvPr id="4" name="Holder 4"/>
          <p:cNvSpPr>
            <a:spLocks noGrp="1"/>
          </p:cNvSpPr>
          <p:nvPr>
            <p:ph type="ftr" sz="quarter" idx="5"/>
          </p:nvPr>
        </p:nvSpPr>
        <p:spPr>
          <a:xfrm>
            <a:off x="345012" y="10331460"/>
            <a:ext cx="1905000" cy="735329"/>
          </a:xfrm>
          <a:prstGeom prst="rect">
            <a:avLst/>
          </a:prstGeom>
        </p:spPr>
        <p:txBody>
          <a:bodyPr wrap="square" lIns="0" tIns="0" rIns="0" bIns="0">
            <a:spAutoFit/>
          </a:bodyPr>
          <a:lstStyle>
            <a:lvl1pPr>
              <a:defRPr sz="3250" b="1" i="0" u="sng">
                <a:solidFill>
                  <a:srgbClr val="58B6E7"/>
                </a:solidFill>
                <a:latin typeface="Calibri"/>
                <a:cs typeface="Calibri"/>
              </a:defRPr>
            </a:lvl1pPr>
          </a:lstStyle>
          <a:p>
            <a:pPr marL="12700">
              <a:lnSpc>
                <a:spcPct val="100000"/>
              </a:lnSpc>
              <a:spcBef>
                <a:spcPts val="450"/>
              </a:spcBef>
            </a:pPr>
            <a:r>
              <a:rPr u="none" spc="330" dirty="0"/>
              <a:t>M</a:t>
            </a:r>
            <a:r>
              <a:rPr spc="330" dirty="0"/>
              <a:t>EDICAL</a:t>
            </a:r>
          </a:p>
          <a:p>
            <a:pPr marL="33655">
              <a:lnSpc>
                <a:spcPct val="100000"/>
              </a:lnSpc>
              <a:spcBef>
                <a:spcPts val="254"/>
              </a:spcBef>
            </a:pPr>
            <a:r>
              <a:rPr sz="850" b="0" u="none" spc="80" dirty="0">
                <a:solidFill>
                  <a:srgbClr val="4C7189"/>
                </a:solidFill>
                <a:latin typeface="Calibri"/>
                <a:cs typeface="Calibri"/>
              </a:rPr>
              <a:t>PERSONAL </a:t>
            </a:r>
            <a:r>
              <a:rPr sz="850" b="0" u="none" spc="70" dirty="0">
                <a:solidFill>
                  <a:srgbClr val="4C7189"/>
                </a:solidFill>
                <a:latin typeface="Calibri"/>
                <a:cs typeface="Calibri"/>
              </a:rPr>
              <a:t>PROTECTIVE</a:t>
            </a:r>
            <a:r>
              <a:rPr sz="850" b="0" u="none" spc="-110" dirty="0">
                <a:solidFill>
                  <a:srgbClr val="4C7189"/>
                </a:solidFill>
                <a:latin typeface="Calibri"/>
                <a:cs typeface="Calibri"/>
              </a:rPr>
              <a:t> </a:t>
            </a:r>
            <a:r>
              <a:rPr sz="850" b="0" u="none" spc="65" dirty="0">
                <a:solidFill>
                  <a:srgbClr val="4C7189"/>
                </a:solidFill>
                <a:latin typeface="Calibri"/>
                <a:cs typeface="Calibri"/>
              </a:rPr>
              <a:t>EQUIPMENT</a:t>
            </a:r>
            <a:endParaRPr sz="850">
              <a:latin typeface="Calibri"/>
              <a:cs typeface="Calibri"/>
            </a:endParaRPr>
          </a:p>
        </p:txBody>
      </p:sp>
      <p:sp>
        <p:nvSpPr>
          <p:cNvPr id="5" name="Holder 5"/>
          <p:cNvSpPr>
            <a:spLocks noGrp="1"/>
          </p:cNvSpPr>
          <p:nvPr>
            <p:ph type="dt" sz="half" idx="6"/>
          </p:nvPr>
        </p:nvSpPr>
        <p:spPr>
          <a:xfrm>
            <a:off x="16855448" y="10785113"/>
            <a:ext cx="2313305" cy="257809"/>
          </a:xfrm>
          <a:prstGeom prst="rect">
            <a:avLst/>
          </a:prstGeom>
        </p:spPr>
        <p:txBody>
          <a:bodyPr wrap="square" lIns="0" tIns="0" rIns="0" bIns="0">
            <a:spAutoFit/>
          </a:bodyPr>
          <a:lstStyle>
            <a:lvl1pPr>
              <a:defRPr sz="1400" b="0" i="0">
                <a:solidFill>
                  <a:srgbClr val="002C5B"/>
                </a:solidFill>
                <a:latin typeface="Calibri"/>
                <a:cs typeface="Calibri"/>
              </a:defRPr>
            </a:lvl1pPr>
          </a:lstStyle>
          <a:p>
            <a:pPr marL="12700">
              <a:lnSpc>
                <a:spcPct val="100000"/>
              </a:lnSpc>
              <a:spcBef>
                <a:spcPts val="150"/>
              </a:spcBef>
            </a:pPr>
            <a:r>
              <a:rPr spc="55" dirty="0"/>
              <a:t>Q1/2020 </a:t>
            </a:r>
            <a:r>
              <a:rPr spc="45" dirty="0"/>
              <a:t>_HIRSCH</a:t>
            </a:r>
            <a:r>
              <a:rPr spc="-90" dirty="0"/>
              <a:t> </a:t>
            </a:r>
            <a:r>
              <a:rPr spc="55" dirty="0"/>
              <a:t>DYNAMICS</a:t>
            </a:r>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www.i-diagnostics.net/" TargetMode="External"/><Relationship Id="rId3" Type="http://schemas.openxmlformats.org/officeDocument/2006/relationships/image" Target="../media/image17.png"/><Relationship Id="rId7" Type="http://schemas.openxmlformats.org/officeDocument/2006/relationships/hyperlink" Target="mailto:info@tirf-lab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hilpapers.org/rec/TURAMA-3" TargetMode="External"/><Relationship Id="rId5" Type="http://schemas.openxmlformats.org/officeDocument/2006/relationships/hyperlink" Target="https://www.businessinsider.com/bill-gates-covid-tests-us-completely-garbage-2020-8" TargetMode="External"/><Relationship Id="rId10" Type="http://schemas.openxmlformats.org/officeDocument/2006/relationships/image" Target="../media/image1.png"/><Relationship Id="rId4" Type="http://schemas.openxmlformats.org/officeDocument/2006/relationships/hyperlink" Target="https://www.wired.com/story/bill-gates-on-covid-most-us-tests-are-completely-garbage/" TargetMode="External"/><Relationship Id="rId9" Type="http://schemas.openxmlformats.org/officeDocument/2006/relationships/hyperlink" Target="http://www.tirf-lab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067" y="5235"/>
            <a:ext cx="20090130" cy="11298555"/>
          </a:xfrm>
          <a:custGeom>
            <a:avLst/>
            <a:gdLst/>
            <a:ahLst/>
            <a:cxnLst/>
            <a:rect l="l" t="t" r="r" b="b"/>
            <a:pathLst>
              <a:path w="20090130" h="11298555">
                <a:moveTo>
                  <a:pt x="0" y="11298085"/>
                </a:moveTo>
                <a:lnTo>
                  <a:pt x="20089786" y="11298085"/>
                </a:lnTo>
                <a:lnTo>
                  <a:pt x="20089786" y="0"/>
                </a:lnTo>
                <a:lnTo>
                  <a:pt x="0" y="0"/>
                </a:lnTo>
                <a:lnTo>
                  <a:pt x="0" y="11298085"/>
                </a:lnTo>
                <a:close/>
              </a:path>
            </a:pathLst>
          </a:custGeom>
          <a:ln w="10470">
            <a:solidFill>
              <a:srgbClr val="231F20"/>
            </a:solidFill>
          </a:ln>
        </p:spPr>
        <p:txBody>
          <a:bodyPr wrap="square" lIns="0" tIns="0" rIns="0" bIns="0" rtlCol="0"/>
          <a:lstStyle/>
          <a:p>
            <a:endParaRPr/>
          </a:p>
        </p:txBody>
      </p:sp>
      <p:sp>
        <p:nvSpPr>
          <p:cNvPr id="5" name="object 5"/>
          <p:cNvSpPr txBox="1"/>
          <p:nvPr/>
        </p:nvSpPr>
        <p:spPr>
          <a:xfrm>
            <a:off x="2479635" y="3140075"/>
            <a:ext cx="16154400" cy="3488775"/>
          </a:xfrm>
          <a:prstGeom prst="rect">
            <a:avLst/>
          </a:prstGeom>
        </p:spPr>
        <p:txBody>
          <a:bodyPr vert="horz" wrap="square" lIns="0" tIns="508634" rIns="0" bIns="0" rtlCol="0">
            <a:spAutoFit/>
          </a:bodyPr>
          <a:lstStyle/>
          <a:p>
            <a:pPr marL="12700" algn="ctr">
              <a:lnSpc>
                <a:spcPct val="100000"/>
              </a:lnSpc>
              <a:spcBef>
                <a:spcPts val="4004"/>
              </a:spcBef>
            </a:pPr>
            <a:r>
              <a:rPr lang="en-US" sz="12000" b="1" i="1" u="none" spc="1000" dirty="0" smtClean="0">
                <a:latin typeface="+mj-lt"/>
                <a:ea typeface="Book Antiqua"/>
                <a:cs typeface="Arial" panose="020B0604020202020204" pitchFamily="34" charset="0"/>
                <a:sym typeface="Book Antiqua"/>
              </a:rPr>
              <a:t>i-</a:t>
            </a:r>
            <a:r>
              <a:rPr lang="en-US" sz="12000" b="1" i="0" u="none" spc="1000" dirty="0" smtClean="0">
                <a:latin typeface="+mj-lt"/>
                <a:ea typeface="Tahoma" panose="020B0604030504040204" pitchFamily="34" charset="0"/>
                <a:cs typeface="Tahoma" panose="020B0604030504040204" pitchFamily="34" charset="0"/>
                <a:sym typeface="Arial"/>
              </a:rPr>
              <a:t>Diagnostics</a:t>
            </a:r>
          </a:p>
          <a:p>
            <a:pPr marL="12700" algn="ctr">
              <a:spcBef>
                <a:spcPts val="4004"/>
              </a:spcBef>
            </a:pPr>
            <a:r>
              <a:rPr lang="en-US" sz="4000" b="1" spc="365" dirty="0">
                <a:latin typeface="+mj-lt"/>
                <a:ea typeface="Tahoma" panose="020B0604030504040204" pitchFamily="34" charset="0"/>
                <a:cs typeface="Tahoma" panose="020B0604030504040204" pitchFamily="34" charset="0"/>
              </a:rPr>
              <a:t>The Handheld Future of </a:t>
            </a:r>
            <a:r>
              <a:rPr lang="en-US" sz="4000" b="1" spc="365" dirty="0" smtClean="0">
                <a:latin typeface="+mj-lt"/>
                <a:ea typeface="Tahoma" panose="020B0604030504040204" pitchFamily="34" charset="0"/>
                <a:cs typeface="Tahoma" panose="020B0604030504040204" pitchFamily="34" charset="0"/>
              </a:rPr>
              <a:t>Precision Medicine for </a:t>
            </a:r>
            <a:r>
              <a:rPr lang="en-US" sz="4000" b="1" spc="365" dirty="0" smtClean="0">
                <a:latin typeface="+mj-lt"/>
                <a:ea typeface="Tahoma" panose="020B0604030504040204" pitchFamily="34" charset="0"/>
                <a:cs typeface="Tahoma" panose="020B0604030504040204" pitchFamily="34" charset="0"/>
              </a:rPr>
              <a:t>Home-Use</a:t>
            </a:r>
            <a:r>
              <a:rPr lang="en-US" sz="4000" spc="365" dirty="0" smtClean="0">
                <a:latin typeface="+mj-lt"/>
                <a:cs typeface="Calibri"/>
              </a:rPr>
              <a:t>  </a:t>
            </a:r>
            <a:endParaRPr sz="4000" dirty="0">
              <a:latin typeface="+mj-lt"/>
              <a:cs typeface="Calibri"/>
            </a:endParaRPr>
          </a:p>
        </p:txBody>
      </p:sp>
      <p:sp>
        <p:nvSpPr>
          <p:cNvPr id="2" name="AutoShape 6">
            <a:extLst>
              <a:ext uri="{FF2B5EF4-FFF2-40B4-BE49-F238E27FC236}">
                <a16:creationId xmlns="" xmlns:a16="http://schemas.microsoft.com/office/drawing/2014/main" id="{4AB2F48E-99E4-413E-B788-5AB731189A7E}"/>
              </a:ext>
            </a:extLst>
          </p:cNvPr>
          <p:cNvSpPr>
            <a:spLocks noChangeArrowheads="1"/>
          </p:cNvSpPr>
          <p:nvPr/>
        </p:nvSpPr>
        <p:spPr bwMode="auto">
          <a:xfrm>
            <a:off x="2279650" y="7178675"/>
            <a:ext cx="16383000" cy="79588"/>
          </a:xfrm>
          <a:prstGeom prst="rect">
            <a:avLst/>
          </a:prstGeom>
          <a:solidFill>
            <a:schemeClr val="bg1"/>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solidFill>
                <a:schemeClr val="accent1">
                  <a:lumMod val="75000"/>
                </a:schemeClr>
              </a:solidFill>
            </a:endParaRPr>
          </a:p>
        </p:txBody>
      </p:sp>
      <p:sp>
        <p:nvSpPr>
          <p:cNvPr id="13" name="TextBox 12">
            <a:extLst>
              <a:ext uri="{FF2B5EF4-FFF2-40B4-BE49-F238E27FC236}">
                <a16:creationId xmlns="" xmlns:a16="http://schemas.microsoft.com/office/drawing/2014/main" id="{9285BF37-72FF-40B3-8CB4-778E06EDF357}"/>
              </a:ext>
            </a:extLst>
          </p:cNvPr>
          <p:cNvSpPr txBox="1"/>
          <p:nvPr/>
        </p:nvSpPr>
        <p:spPr>
          <a:xfrm>
            <a:off x="6577253" y="9315772"/>
            <a:ext cx="7455474" cy="1446550"/>
          </a:xfrm>
          <a:prstGeom prst="rect">
            <a:avLst/>
          </a:prstGeom>
          <a:noFill/>
        </p:spPr>
        <p:txBody>
          <a:bodyPr wrap="square">
            <a:spAutoFit/>
          </a:bodyPr>
          <a:lstStyle/>
          <a:p>
            <a:pPr algn="ctr"/>
            <a:r>
              <a:rPr lang="en-US" sz="3200" dirty="0">
                <a:cs typeface="Arial" panose="020B0604020202020204" pitchFamily="34" charset="0"/>
              </a:rPr>
              <a:t>Dr. Alexander Asanov, </a:t>
            </a:r>
            <a:r>
              <a:rPr lang="en-US" sz="3200" dirty="0" smtClean="0">
                <a:cs typeface="Arial" panose="020B0604020202020204" pitchFamily="34" charset="0"/>
              </a:rPr>
              <a:t>CEO, TIRF Labs</a:t>
            </a:r>
            <a:endParaRPr lang="en-US" sz="3200" dirty="0">
              <a:cs typeface="Arial" panose="020B0604020202020204" pitchFamily="34" charset="0"/>
            </a:endParaRPr>
          </a:p>
          <a:p>
            <a:pPr algn="ctr"/>
            <a:r>
              <a:rPr lang="en-US" sz="3200" dirty="0" smtClean="0">
                <a:cs typeface="Arial" panose="020B0604020202020204" pitchFamily="34" charset="0"/>
              </a:rPr>
              <a:t>i-diagnostics@TIRF-Labs.com</a:t>
            </a:r>
            <a:endParaRPr lang="en-US" sz="3200" dirty="0">
              <a:cs typeface="Arial" panose="020B0604020202020204" pitchFamily="34" charset="0"/>
            </a:endParaRPr>
          </a:p>
          <a:p>
            <a:endParaRPr lang="en-US" sz="2400" dirty="0"/>
          </a:p>
        </p:txBody>
      </p:sp>
      <p:sp>
        <p:nvSpPr>
          <p:cNvPr id="20" name="TextBox 19">
            <a:extLst>
              <a:ext uri="{FF2B5EF4-FFF2-40B4-BE49-F238E27FC236}">
                <a16:creationId xmlns="" xmlns:a16="http://schemas.microsoft.com/office/drawing/2014/main" id="{B6D1D84E-817C-4DB8-80CB-A5BDC43FFF04}"/>
              </a:ext>
            </a:extLst>
          </p:cNvPr>
          <p:cNvSpPr txBox="1"/>
          <p:nvPr/>
        </p:nvSpPr>
        <p:spPr>
          <a:xfrm>
            <a:off x="2413827" y="7646307"/>
            <a:ext cx="16286016" cy="1200329"/>
          </a:xfrm>
          <a:prstGeom prst="rect">
            <a:avLst/>
          </a:prstGeom>
          <a:noFill/>
        </p:spPr>
        <p:txBody>
          <a:bodyPr wrap="square">
            <a:spAutoFit/>
          </a:bodyPr>
          <a:lstStyle/>
          <a:p>
            <a:pPr algn="ctr"/>
            <a:r>
              <a:rPr lang="en-US" altLang="en-US" sz="3600" spc="300" dirty="0" smtClean="0">
                <a:latin typeface="+mj-lt"/>
                <a:ea typeface="Tahoma" panose="020B0604030504040204" pitchFamily="34" charset="0"/>
                <a:cs typeface="Tahoma" panose="020B0604030504040204" pitchFamily="34" charset="0"/>
              </a:rPr>
              <a:t>Non-profit </a:t>
            </a:r>
            <a:r>
              <a:rPr lang="en-US" altLang="en-US" sz="3600" spc="300" dirty="0">
                <a:latin typeface="+mj-lt"/>
                <a:ea typeface="Tahoma" panose="020B0604030504040204" pitchFamily="34" charset="0"/>
                <a:cs typeface="Tahoma" panose="020B0604030504040204" pitchFamily="34" charset="0"/>
              </a:rPr>
              <a:t>project </a:t>
            </a:r>
            <a:r>
              <a:rPr lang="en-US" altLang="en-US" sz="3600" spc="300" dirty="0" smtClean="0">
                <a:latin typeface="+mj-lt"/>
                <a:ea typeface="Tahoma" panose="020B0604030504040204" pitchFamily="34" charset="0"/>
                <a:cs typeface="Tahoma" panose="020B0604030504040204" pitchFamily="34" charset="0"/>
              </a:rPr>
              <a:t>to prevent </a:t>
            </a:r>
            <a:r>
              <a:rPr lang="en-US" altLang="en-US" sz="3600" spc="300" dirty="0">
                <a:latin typeface="+mj-lt"/>
                <a:ea typeface="Tahoma" panose="020B0604030504040204" pitchFamily="34" charset="0"/>
                <a:cs typeface="Tahoma" panose="020B0604030504040204" pitchFamily="34" charset="0"/>
              </a:rPr>
              <a:t>future epidemics and minimize the damage from existing diseases</a:t>
            </a:r>
            <a:r>
              <a:rPr lang="en-US" altLang="en-US" sz="3600" spc="300" dirty="0" smtClean="0">
                <a:latin typeface="+mj-lt"/>
                <a:ea typeface="Tahoma" panose="020B0604030504040204" pitchFamily="34" charset="0"/>
                <a:cs typeface="Tahoma" panose="020B0604030504040204" pitchFamily="34" charset="0"/>
              </a:rPr>
              <a:t>. To be a step </a:t>
            </a:r>
            <a:r>
              <a:rPr lang="en-US" altLang="en-US" sz="3600" spc="300" dirty="0">
                <a:latin typeface="+mj-lt"/>
                <a:ea typeface="Tahoma" panose="020B0604030504040204" pitchFamily="34" charset="0"/>
                <a:cs typeface="Tahoma" panose="020B0604030504040204" pitchFamily="34" charset="0"/>
              </a:rPr>
              <a:t>a</a:t>
            </a:r>
            <a:r>
              <a:rPr lang="en-US" altLang="en-US" sz="3600" spc="300" dirty="0" smtClean="0">
                <a:latin typeface="+mj-lt"/>
                <a:ea typeface="Tahoma" panose="020B0604030504040204" pitchFamily="34" charset="0"/>
                <a:cs typeface="Tahoma" panose="020B0604030504040204" pitchFamily="34" charset="0"/>
              </a:rPr>
              <a:t>head of any </a:t>
            </a:r>
            <a:r>
              <a:rPr lang="en-US" altLang="en-US" sz="3600" spc="300" dirty="0" smtClean="0">
                <a:latin typeface="+mj-lt"/>
                <a:ea typeface="Tahoma" panose="020B0604030504040204" pitchFamily="34" charset="0"/>
                <a:cs typeface="Tahoma" panose="020B0604030504040204" pitchFamily="34" charset="0"/>
              </a:rPr>
              <a:t>disease</a:t>
            </a:r>
            <a:endParaRPr lang="en-US" sz="3600" spc="365" dirty="0">
              <a:latin typeface="+mj-lt"/>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06807" y="543675"/>
            <a:ext cx="2172843" cy="21995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6850" y="244475"/>
            <a:ext cx="5480631" cy="3048000"/>
          </a:xfrm>
          <a:prstGeom prst="rect">
            <a:avLst/>
          </a:prstGeom>
        </p:spPr>
      </p:pic>
      <p:sp>
        <p:nvSpPr>
          <p:cNvPr id="15" name="TextBox 14">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1898650" y="854075"/>
            <a:ext cx="17449800" cy="769441"/>
          </a:xfrm>
          <a:prstGeom prst="rect">
            <a:avLst/>
          </a:prstGeom>
          <a:noFill/>
        </p:spPr>
        <p:txBody>
          <a:bodyPr wrap="square" rtlCol="0">
            <a:spAutoFit/>
          </a:bodyPr>
          <a:lstStyle/>
          <a:p>
            <a:pPr algn="ctr"/>
            <a:r>
              <a:rPr lang="en-US" sz="4400" b="1" dirty="0">
                <a:solidFill>
                  <a:schemeClr val="accent1">
                    <a:lumMod val="50000"/>
                  </a:schemeClr>
                </a:solidFill>
                <a:effectLst/>
                <a:latin typeface="+mj-lt"/>
                <a:cs typeface="Arial" panose="020B0604020202020204" pitchFamily="34" charset="0"/>
              </a:rPr>
              <a:t>Open </a:t>
            </a:r>
            <a:r>
              <a:rPr lang="en-US" sz="4400" b="1" dirty="0" smtClean="0">
                <a:solidFill>
                  <a:schemeClr val="accent1">
                    <a:lumMod val="50000"/>
                  </a:schemeClr>
                </a:solidFill>
                <a:effectLst/>
                <a:latin typeface="+mj-lt"/>
                <a:cs typeface="Arial" panose="020B0604020202020204" pitchFamily="34" charset="0"/>
              </a:rPr>
              <a:t>Source Platform </a:t>
            </a:r>
            <a:r>
              <a:rPr lang="en-US" sz="4400" b="1" dirty="0" smtClean="0">
                <a:solidFill>
                  <a:schemeClr val="accent1">
                    <a:lumMod val="50000"/>
                  </a:schemeClr>
                </a:solidFill>
                <a:effectLst/>
                <a:latin typeface="+mj-lt"/>
                <a:cs typeface="Arial" panose="020B0604020202020204" pitchFamily="34" charset="0"/>
              </a:rPr>
              <a:t>Technology</a:t>
            </a:r>
            <a:endParaRPr lang="en-US" sz="4400" b="1" dirty="0">
              <a:solidFill>
                <a:schemeClr val="accent1">
                  <a:lumMod val="50000"/>
                </a:schemeClr>
              </a:solidFill>
              <a:effectLst/>
              <a:latin typeface="+mj-lt"/>
              <a:cs typeface="Arial" panose="020B0604020202020204" pitchFamily="34" charset="0"/>
            </a:endParaRPr>
          </a:p>
        </p:txBody>
      </p:sp>
      <p:sp>
        <p:nvSpPr>
          <p:cNvPr id="15" name="TextBox 14">
            <a:extLst>
              <a:ext uri="{FF2B5EF4-FFF2-40B4-BE49-F238E27FC236}">
                <a16:creationId xmlns="" xmlns:a16="http://schemas.microsoft.com/office/drawing/2014/main" id="{EDDA0E0B-FED8-42D3-82DA-9E1F6C1FA538}"/>
              </a:ext>
            </a:extLst>
          </p:cNvPr>
          <p:cNvSpPr txBox="1"/>
          <p:nvPr/>
        </p:nvSpPr>
        <p:spPr>
          <a:xfrm>
            <a:off x="831850" y="1844675"/>
            <a:ext cx="18736468" cy="4196020"/>
          </a:xfrm>
          <a:prstGeom prst="rect">
            <a:avLst/>
          </a:prstGeom>
          <a:noFill/>
        </p:spPr>
        <p:txBody>
          <a:bodyPr wrap="square">
            <a:spAutoFit/>
          </a:bodyPr>
          <a:lstStyle/>
          <a:p>
            <a:pPr algn="just">
              <a:lnSpc>
                <a:spcPts val="3200"/>
              </a:lnSpc>
            </a:pPr>
            <a:r>
              <a:rPr lang="en-US" altLang="en-US" sz="2800" spc="70" dirty="0">
                <a:solidFill>
                  <a:schemeClr val="accent1">
                    <a:lumMod val="50000"/>
                  </a:schemeClr>
                </a:solidFill>
                <a:latin typeface="Arial" panose="020B0604020202020204" pitchFamily="34" charset="0"/>
                <a:cs typeface="Arial" panose="020B0604020202020204" pitchFamily="34" charset="0"/>
              </a:rPr>
              <a:t>	</a:t>
            </a:r>
            <a:r>
              <a:rPr lang="en-US" altLang="en-US" sz="3200" spc="70" dirty="0" smtClean="0">
                <a:solidFill>
                  <a:schemeClr val="accent1">
                    <a:lumMod val="50000"/>
                  </a:schemeClr>
                </a:solidFill>
                <a:latin typeface="+mj-lt"/>
                <a:cs typeface="Arial" panose="020B0604020202020204" pitchFamily="34" charset="0"/>
              </a:rPr>
              <a:t>Open </a:t>
            </a:r>
            <a:r>
              <a:rPr lang="en-US" altLang="en-US" sz="3200" spc="70" dirty="0" smtClean="0">
                <a:solidFill>
                  <a:schemeClr val="accent1">
                    <a:lumMod val="50000"/>
                  </a:schemeClr>
                </a:solidFill>
                <a:latin typeface="+mj-lt"/>
                <a:cs typeface="Arial" panose="020B0604020202020204" pitchFamily="34" charset="0"/>
              </a:rPr>
              <a:t>Source Platform model </a:t>
            </a:r>
            <a:r>
              <a:rPr lang="en-US" altLang="en-US" sz="3200" spc="70" dirty="0" smtClean="0">
                <a:solidFill>
                  <a:schemeClr val="accent1">
                    <a:lumMod val="50000"/>
                  </a:schemeClr>
                </a:solidFill>
                <a:latin typeface="+mj-lt"/>
                <a:cs typeface="Arial" panose="020B0604020202020204" pitchFamily="34" charset="0"/>
              </a:rPr>
              <a:t>will </a:t>
            </a:r>
            <a:r>
              <a:rPr lang="en-US" altLang="en-US" sz="3200" spc="70" dirty="0">
                <a:solidFill>
                  <a:schemeClr val="accent1">
                    <a:lumMod val="50000"/>
                  </a:schemeClr>
                </a:solidFill>
                <a:latin typeface="+mj-lt"/>
                <a:cs typeface="Arial" panose="020B0604020202020204" pitchFamily="34" charset="0"/>
              </a:rPr>
              <a:t>be used in this project to </a:t>
            </a:r>
            <a:r>
              <a:rPr lang="en-US" altLang="en-US" sz="3200" spc="70" dirty="0" smtClean="0">
                <a:solidFill>
                  <a:schemeClr val="accent1">
                    <a:lumMod val="50000"/>
                  </a:schemeClr>
                </a:solidFill>
                <a:latin typeface="+mj-lt"/>
                <a:cs typeface="Arial" panose="020B0604020202020204" pitchFamily="34" charset="0"/>
              </a:rPr>
              <a:t>create </a:t>
            </a:r>
            <a:r>
              <a:rPr lang="en-US" altLang="en-US" sz="3200" spc="70" dirty="0" smtClean="0">
                <a:solidFill>
                  <a:schemeClr val="accent1">
                    <a:lumMod val="50000"/>
                  </a:schemeClr>
                </a:solidFill>
                <a:latin typeface="+mj-lt"/>
                <a:cs typeface="Arial" panose="020B0604020202020204" pitchFamily="34" charset="0"/>
              </a:rPr>
              <a:t>global network of experts, </a:t>
            </a:r>
            <a:r>
              <a:rPr lang="en-US" altLang="en-US" sz="3200" spc="70" dirty="0" smtClean="0">
                <a:solidFill>
                  <a:schemeClr val="accent1">
                    <a:lumMod val="50000"/>
                  </a:schemeClr>
                </a:solidFill>
                <a:latin typeface="+mj-lt"/>
                <a:cs typeface="Arial" panose="020B0604020202020204" pitchFamily="34" charset="0"/>
              </a:rPr>
              <a:t>which will enable the </a:t>
            </a:r>
            <a:r>
              <a:rPr lang="en-US" altLang="en-US" sz="3200" spc="70" dirty="0">
                <a:solidFill>
                  <a:schemeClr val="accent1">
                    <a:lumMod val="50000"/>
                  </a:schemeClr>
                </a:solidFill>
                <a:latin typeface="+mj-lt"/>
                <a:cs typeface="Arial" panose="020B0604020202020204" pitchFamily="34" charset="0"/>
              </a:rPr>
              <a:t>exchange of </a:t>
            </a:r>
            <a:r>
              <a:rPr lang="en-US" altLang="en-US" sz="3200" spc="70" dirty="0" smtClean="0">
                <a:solidFill>
                  <a:schemeClr val="accent1">
                    <a:lumMod val="50000"/>
                  </a:schemeClr>
                </a:solidFill>
                <a:latin typeface="+mj-lt"/>
                <a:cs typeface="Arial" panose="020B0604020202020204" pitchFamily="34" charset="0"/>
              </a:rPr>
              <a:t>intellectual property </a:t>
            </a:r>
            <a:r>
              <a:rPr lang="en-US" altLang="en-US" sz="3200" spc="70" dirty="0">
                <a:solidFill>
                  <a:schemeClr val="accent1">
                    <a:lumMod val="50000"/>
                  </a:schemeClr>
                </a:solidFill>
                <a:latin typeface="+mj-lt"/>
                <a:cs typeface="Arial" panose="020B0604020202020204" pitchFamily="34" charset="0"/>
              </a:rPr>
              <a:t>between collaborators.</a:t>
            </a:r>
            <a:r>
              <a:rPr lang="ru-RU" altLang="en-US" sz="3200" spc="70" dirty="0">
                <a:solidFill>
                  <a:schemeClr val="accent1">
                    <a:lumMod val="50000"/>
                  </a:schemeClr>
                </a:solidFill>
                <a:latin typeface="+mj-lt"/>
                <a:cs typeface="Arial" panose="020B0604020202020204" pitchFamily="34" charset="0"/>
              </a:rPr>
              <a:t> </a:t>
            </a:r>
            <a:r>
              <a:rPr lang="en-US" sz="3200" spc="70" dirty="0">
                <a:solidFill>
                  <a:schemeClr val="accent1">
                    <a:lumMod val="50000"/>
                  </a:schemeClr>
                </a:solidFill>
                <a:latin typeface="+mj-lt"/>
                <a:cs typeface="Arial" panose="020B0604020202020204" pitchFamily="34" charset="0"/>
              </a:rPr>
              <a:t>TIRF Labs is </a:t>
            </a:r>
            <a:r>
              <a:rPr lang="en-US" sz="3200" spc="70" dirty="0" smtClean="0">
                <a:solidFill>
                  <a:schemeClr val="accent1">
                    <a:lumMod val="50000"/>
                  </a:schemeClr>
                </a:solidFill>
                <a:latin typeface="+mj-lt"/>
                <a:cs typeface="Arial" panose="020B0604020202020204" pitchFamily="34" charset="0"/>
              </a:rPr>
              <a:t>already an </a:t>
            </a:r>
            <a:r>
              <a:rPr lang="en-US" sz="3200" spc="70" dirty="0">
                <a:solidFill>
                  <a:schemeClr val="accent1">
                    <a:lumMod val="50000"/>
                  </a:schemeClr>
                </a:solidFill>
                <a:latin typeface="+mj-lt"/>
                <a:cs typeface="Arial" panose="020B0604020202020204" pitchFamily="34" charset="0"/>
              </a:rPr>
              <a:t>integral part of </a:t>
            </a:r>
            <a:r>
              <a:rPr lang="en-US" sz="3200" spc="70" dirty="0" smtClean="0">
                <a:solidFill>
                  <a:schemeClr val="accent1">
                    <a:lumMod val="50000"/>
                  </a:schemeClr>
                </a:solidFill>
                <a:latin typeface="+mj-lt"/>
                <a:cs typeface="Arial" panose="020B0604020202020204" pitchFamily="34" charset="0"/>
              </a:rPr>
              <a:t>the global diagnostic </a:t>
            </a:r>
            <a:r>
              <a:rPr lang="en-US" sz="3200" spc="70" dirty="0" smtClean="0">
                <a:solidFill>
                  <a:schemeClr val="accent1">
                    <a:lumMod val="50000"/>
                  </a:schemeClr>
                </a:solidFill>
                <a:latin typeface="+mj-lt"/>
                <a:cs typeface="Arial" panose="020B0604020202020204" pitchFamily="34" charset="0"/>
              </a:rPr>
              <a:t>community</a:t>
            </a:r>
            <a:r>
              <a:rPr lang="en-US" sz="3200" spc="70" dirty="0">
                <a:solidFill>
                  <a:schemeClr val="accent1">
                    <a:lumMod val="50000"/>
                  </a:schemeClr>
                </a:solidFill>
                <a:latin typeface="+mj-lt"/>
                <a:cs typeface="Arial" panose="020B0604020202020204" pitchFamily="34" charset="0"/>
              </a:rPr>
              <a:t>. We have supplied our advanced TIRF instruments to over a hundred of research groups worldwide and have created the prototype of the </a:t>
            </a:r>
            <a:r>
              <a:rPr lang="en-US" sz="3200" spc="70" dirty="0" smtClean="0">
                <a:solidFill>
                  <a:schemeClr val="accent1">
                    <a:lumMod val="50000"/>
                  </a:schemeClr>
                </a:solidFill>
                <a:latin typeface="+mj-lt"/>
                <a:cs typeface="Arial" panose="020B0604020202020204" pitchFamily="34" charset="0"/>
              </a:rPr>
              <a:t>network, </a:t>
            </a:r>
            <a:r>
              <a:rPr lang="en-US" sz="3200" spc="70" dirty="0">
                <a:solidFill>
                  <a:schemeClr val="accent1">
                    <a:lumMod val="50000"/>
                  </a:schemeClr>
                </a:solidFill>
                <a:latin typeface="+mj-lt"/>
                <a:cs typeface="Arial" panose="020B0604020202020204" pitchFamily="34" charset="0"/>
              </a:rPr>
              <a:t>which will lay the foundation for an extended biological safety </a:t>
            </a:r>
            <a:r>
              <a:rPr lang="en-US" sz="3200" spc="70" dirty="0" smtClean="0">
                <a:solidFill>
                  <a:schemeClr val="accent1">
                    <a:lumMod val="50000"/>
                  </a:schemeClr>
                </a:solidFill>
                <a:latin typeface="+mj-lt"/>
                <a:cs typeface="Arial" panose="020B0604020202020204" pitchFamily="34" charset="0"/>
              </a:rPr>
              <a:t>network, which is </a:t>
            </a:r>
            <a:r>
              <a:rPr lang="en-US" sz="3200" spc="70" dirty="0">
                <a:solidFill>
                  <a:schemeClr val="accent1">
                    <a:lumMod val="50000"/>
                  </a:schemeClr>
                </a:solidFill>
                <a:latin typeface="+mj-lt"/>
                <a:cs typeface="Arial" panose="020B0604020202020204" pitchFamily="34" charset="0"/>
              </a:rPr>
              <a:t>of paramount importance for the envisioned infrastructure. TIRF Labs has already </a:t>
            </a:r>
            <a:r>
              <a:rPr lang="en-US" sz="3200" spc="70" dirty="0" smtClean="0">
                <a:solidFill>
                  <a:schemeClr val="accent1">
                    <a:lumMod val="50000"/>
                  </a:schemeClr>
                </a:solidFill>
                <a:latin typeface="+mj-lt"/>
                <a:cs typeface="Arial" panose="020B0604020202020204" pitchFamily="34" charset="0"/>
              </a:rPr>
              <a:t>supplied our i-Diagnostics </a:t>
            </a:r>
            <a:r>
              <a:rPr lang="en-US" sz="3200" spc="70" dirty="0">
                <a:solidFill>
                  <a:schemeClr val="accent1">
                    <a:lumMod val="50000"/>
                  </a:schemeClr>
                </a:solidFill>
                <a:latin typeface="+mj-lt"/>
                <a:cs typeface="Arial" panose="020B0604020202020204" pitchFamily="34" charset="0"/>
              </a:rPr>
              <a:t>development tools to several research groups and received enthusiastic responses from them. </a:t>
            </a:r>
            <a:r>
              <a:rPr lang="en-US" sz="3200" spc="70" dirty="0" smtClean="0">
                <a:solidFill>
                  <a:schemeClr val="accent1">
                    <a:lumMod val="50000"/>
                  </a:schemeClr>
                </a:solidFill>
                <a:latin typeface="+mj-lt"/>
                <a:cs typeface="Arial" panose="020B0604020202020204" pitchFamily="34" charset="0"/>
              </a:rPr>
              <a:t>We</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will supply to R&amp;D community </a:t>
            </a:r>
            <a:r>
              <a:rPr lang="en-US" altLang="en-US" sz="3200" spc="70" dirty="0" smtClean="0">
                <a:solidFill>
                  <a:schemeClr val="accent1">
                    <a:lumMod val="50000"/>
                  </a:schemeClr>
                </a:solidFill>
                <a:latin typeface="+mj-lt"/>
                <a:cs typeface="Arial" panose="020B0604020202020204" pitchFamily="34" charset="0"/>
              </a:rPr>
              <a:t>our patented technologies as open-source platform to facilitate the development of applications. Our </a:t>
            </a:r>
            <a:r>
              <a:rPr lang="en-US" altLang="en-US" sz="3200" spc="70" dirty="0">
                <a:solidFill>
                  <a:schemeClr val="accent1">
                    <a:lumMod val="50000"/>
                  </a:schemeClr>
                </a:solidFill>
                <a:latin typeface="+mj-lt"/>
                <a:cs typeface="Arial" panose="020B0604020202020204" pitchFamily="34" charset="0"/>
              </a:rPr>
              <a:t>unique hardware, software, cartridge blanks, development tools, reagent kits, methods and protocols </a:t>
            </a:r>
            <a:r>
              <a:rPr lang="en-US" altLang="en-US" sz="3200" spc="70" dirty="0" smtClean="0">
                <a:solidFill>
                  <a:schemeClr val="accent1">
                    <a:lumMod val="50000"/>
                  </a:schemeClr>
                </a:solidFill>
                <a:latin typeface="+mj-lt"/>
                <a:cs typeface="Arial" panose="020B0604020202020204" pitchFamily="34" charset="0"/>
              </a:rPr>
              <a:t>will help </a:t>
            </a:r>
            <a:r>
              <a:rPr lang="en-US" altLang="en-US" sz="3200" spc="70" dirty="0">
                <a:solidFill>
                  <a:schemeClr val="accent1">
                    <a:lumMod val="50000"/>
                  </a:schemeClr>
                </a:solidFill>
                <a:latin typeface="+mj-lt"/>
                <a:cs typeface="Arial" panose="020B0604020202020204" pitchFamily="34" charset="0"/>
              </a:rPr>
              <a:t>to interface existing bioassays with the </a:t>
            </a:r>
            <a:r>
              <a:rPr lang="en-US" altLang="en-US" sz="3200" i="1" spc="70" dirty="0" smtClean="0">
                <a:solidFill>
                  <a:schemeClr val="accent1">
                    <a:lumMod val="50000"/>
                  </a:schemeClr>
                </a:solidFill>
                <a:latin typeface="+mj-lt"/>
                <a:cs typeface="Arial" panose="020B0604020202020204" pitchFamily="34" charset="0"/>
              </a:rPr>
              <a:t>i-</a:t>
            </a:r>
            <a:r>
              <a:rPr lang="en-US" altLang="en-US" sz="3200" spc="70" dirty="0" smtClean="0">
                <a:solidFill>
                  <a:schemeClr val="accent1">
                    <a:lumMod val="50000"/>
                  </a:schemeClr>
                </a:solidFill>
                <a:latin typeface="+mj-lt"/>
                <a:cs typeface="Arial" panose="020B0604020202020204" pitchFamily="34" charset="0"/>
              </a:rPr>
              <a:t>Diagnostics  </a:t>
            </a:r>
            <a:r>
              <a:rPr lang="en-US" altLang="en-US" sz="3200" spc="70" dirty="0">
                <a:solidFill>
                  <a:schemeClr val="accent1">
                    <a:lumMod val="50000"/>
                  </a:schemeClr>
                </a:solidFill>
                <a:latin typeface="+mj-lt"/>
                <a:cs typeface="Arial" panose="020B0604020202020204" pitchFamily="34" charset="0"/>
              </a:rPr>
              <a:t>platform and develop new assays and tests. </a:t>
            </a:r>
          </a:p>
        </p:txBody>
      </p:sp>
      <p:sp>
        <p:nvSpPr>
          <p:cNvPr id="10" name="AutoShape 2">
            <a:extLst>
              <a:ext uri="{FF2B5EF4-FFF2-40B4-BE49-F238E27FC236}">
                <a16:creationId xmlns="" xmlns:a16="http://schemas.microsoft.com/office/drawing/2014/main" id="{8CDBFDEA-D89D-450C-8D34-E8210EDF7CE9}"/>
              </a:ext>
            </a:extLst>
          </p:cNvPr>
          <p:cNvSpPr>
            <a:spLocks noChangeArrowheads="1"/>
          </p:cNvSpPr>
          <p:nvPr/>
        </p:nvSpPr>
        <p:spPr bwMode="auto">
          <a:xfrm>
            <a:off x="1616077" y="7291566"/>
            <a:ext cx="3713162" cy="346851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4" name="AutoShape 5">
            <a:extLst>
              <a:ext uri="{FF2B5EF4-FFF2-40B4-BE49-F238E27FC236}">
                <a16:creationId xmlns="" xmlns:a16="http://schemas.microsoft.com/office/drawing/2014/main" id="{A4EE7DC4-87D3-45C0-A941-140C3B35C8C1}"/>
              </a:ext>
            </a:extLst>
          </p:cNvPr>
          <p:cNvSpPr>
            <a:spLocks noChangeArrowheads="1"/>
          </p:cNvSpPr>
          <p:nvPr/>
        </p:nvSpPr>
        <p:spPr bwMode="auto">
          <a:xfrm>
            <a:off x="1608138" y="6492875"/>
            <a:ext cx="3713162" cy="1587611"/>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17" name="TextBox 8">
            <a:extLst>
              <a:ext uri="{FF2B5EF4-FFF2-40B4-BE49-F238E27FC236}">
                <a16:creationId xmlns="" xmlns:a16="http://schemas.microsoft.com/office/drawing/2014/main" id="{79E5B011-9543-4D17-AE46-D17E028FFE4E}"/>
              </a:ext>
            </a:extLst>
          </p:cNvPr>
          <p:cNvSpPr txBox="1"/>
          <p:nvPr/>
        </p:nvSpPr>
        <p:spPr>
          <a:xfrm>
            <a:off x="1784109" y="8255431"/>
            <a:ext cx="3416990" cy="2051844"/>
          </a:xfrm>
          <a:prstGeom prst="rect">
            <a:avLst/>
          </a:prstGeom>
        </p:spPr>
        <p:txBody>
          <a:bodyPr wrap="square" lIns="0" tIns="0" rIns="0" bIns="0">
            <a:spAutoFit/>
          </a:bodyPr>
          <a:lstStyle/>
          <a:p>
            <a:pPr algn="ctr" fontAlgn="auto">
              <a:lnSpc>
                <a:spcPts val="3150"/>
              </a:lnSpc>
              <a:spcBef>
                <a:spcPts val="0"/>
              </a:spcBef>
              <a:spcAft>
                <a:spcPts val="0"/>
              </a:spcAft>
              <a:defRPr/>
            </a:pPr>
            <a:r>
              <a:rPr lang="en-US" sz="2400" i="1" spc="70" dirty="0" smtClean="0">
                <a:solidFill>
                  <a:srgbClr val="244357"/>
                </a:solidFill>
                <a:latin typeface="+mj-lt"/>
                <a:cs typeface="Arial" panose="020B0604020202020204" pitchFamily="34" charset="0"/>
              </a:rPr>
              <a:t>i-</a:t>
            </a:r>
            <a:r>
              <a:rPr lang="en-US" sz="2400" spc="70" dirty="0" smtClean="0">
                <a:solidFill>
                  <a:srgbClr val="244357"/>
                </a:solidFill>
                <a:latin typeface="+mj-lt"/>
                <a:cs typeface="Arial" panose="020B0604020202020204" pitchFamily="34" charset="0"/>
              </a:rPr>
              <a:t>Diagnostics</a:t>
            </a:r>
            <a:r>
              <a:rPr lang="en-US" sz="2400" b="0" baseline="30000" dirty="0">
                <a:solidFill>
                  <a:schemeClr val="accent1">
                    <a:lumMod val="50000"/>
                  </a:schemeClr>
                </a:solidFill>
                <a:effectLst/>
                <a:latin typeface="+mj-lt"/>
                <a:cs typeface="Arial" panose="020B0604020202020204" pitchFamily="34" charset="0"/>
              </a:rPr>
              <a:t>®</a:t>
            </a:r>
            <a:r>
              <a:rPr lang="en-US" sz="2400" spc="52" dirty="0">
                <a:solidFill>
                  <a:srgbClr val="244357"/>
                </a:solidFill>
                <a:latin typeface="+mj-lt"/>
                <a:cs typeface="Arial" panose="020B0604020202020204" pitchFamily="34" charset="0"/>
              </a:rPr>
              <a:t> licenses TIRF patents and provides application development kits (ADK) to universities and industry researchers.</a:t>
            </a:r>
          </a:p>
        </p:txBody>
      </p:sp>
      <p:sp>
        <p:nvSpPr>
          <p:cNvPr id="19" name="TextBox 11">
            <a:extLst>
              <a:ext uri="{FF2B5EF4-FFF2-40B4-BE49-F238E27FC236}">
                <a16:creationId xmlns="" xmlns:a16="http://schemas.microsoft.com/office/drawing/2014/main" id="{980A5454-A934-4C91-A52A-924BEBEA3069}"/>
              </a:ext>
            </a:extLst>
          </p:cNvPr>
          <p:cNvSpPr txBox="1"/>
          <p:nvPr/>
        </p:nvSpPr>
        <p:spPr>
          <a:xfrm>
            <a:off x="2064648" y="6989612"/>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LICENSE</a:t>
            </a:r>
          </a:p>
        </p:txBody>
      </p:sp>
      <p:sp>
        <p:nvSpPr>
          <p:cNvPr id="31" name="AutoShape 2">
            <a:extLst>
              <a:ext uri="{FF2B5EF4-FFF2-40B4-BE49-F238E27FC236}">
                <a16:creationId xmlns="" xmlns:a16="http://schemas.microsoft.com/office/drawing/2014/main" id="{490BCB67-1581-436B-9A8A-DA025839905E}"/>
              </a:ext>
            </a:extLst>
          </p:cNvPr>
          <p:cNvSpPr>
            <a:spLocks noChangeArrowheads="1"/>
          </p:cNvSpPr>
          <p:nvPr/>
        </p:nvSpPr>
        <p:spPr bwMode="auto">
          <a:xfrm>
            <a:off x="6388164" y="7596533"/>
            <a:ext cx="3688524" cy="3163543"/>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3" name="AutoShape 5">
            <a:extLst>
              <a:ext uri="{FF2B5EF4-FFF2-40B4-BE49-F238E27FC236}">
                <a16:creationId xmlns="" xmlns:a16="http://schemas.microsoft.com/office/drawing/2014/main" id="{AF5EC85C-76DF-4171-A2D4-6027E7E5D7FE}"/>
              </a:ext>
            </a:extLst>
          </p:cNvPr>
          <p:cNvSpPr>
            <a:spLocks noChangeArrowheads="1"/>
          </p:cNvSpPr>
          <p:nvPr/>
        </p:nvSpPr>
        <p:spPr bwMode="auto">
          <a:xfrm>
            <a:off x="6388164"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35" name="TextBox 11">
            <a:extLst>
              <a:ext uri="{FF2B5EF4-FFF2-40B4-BE49-F238E27FC236}">
                <a16:creationId xmlns="" xmlns:a16="http://schemas.microsoft.com/office/drawing/2014/main" id="{D1F4B3A0-196D-465D-BC22-2CD6897115C6}"/>
              </a:ext>
            </a:extLst>
          </p:cNvPr>
          <p:cNvSpPr txBox="1"/>
          <p:nvPr/>
        </p:nvSpPr>
        <p:spPr>
          <a:xfrm>
            <a:off x="6878839" y="6992935"/>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RESEARCH</a:t>
            </a:r>
          </a:p>
        </p:txBody>
      </p:sp>
      <p:sp>
        <p:nvSpPr>
          <p:cNvPr id="37" name="TextBox 9">
            <a:extLst>
              <a:ext uri="{FF2B5EF4-FFF2-40B4-BE49-F238E27FC236}">
                <a16:creationId xmlns="" xmlns:a16="http://schemas.microsoft.com/office/drawing/2014/main" id="{CA1B66B5-F480-4F28-9763-3DBA3A6DE831}"/>
              </a:ext>
            </a:extLst>
          </p:cNvPr>
          <p:cNvSpPr txBox="1"/>
          <p:nvPr/>
        </p:nvSpPr>
        <p:spPr>
          <a:xfrm>
            <a:off x="6733508" y="8479631"/>
            <a:ext cx="3080544" cy="2051844"/>
          </a:xfrm>
          <a:prstGeom prst="rect">
            <a:avLst/>
          </a:prstGeom>
        </p:spPr>
        <p:txBody>
          <a:bodyPr wrap="square" lIns="0" tIns="0" rIns="0" bIns="0">
            <a:spAutoFit/>
          </a:bodyPr>
          <a:lstStyle/>
          <a:p>
            <a:pPr algn="just" fontAlgn="auto">
              <a:lnSpc>
                <a:spcPts val="3150"/>
              </a:lnSpc>
              <a:spcBef>
                <a:spcPts val="0"/>
              </a:spcBef>
              <a:spcAft>
                <a:spcPts val="0"/>
              </a:spcAft>
              <a:defRPr/>
            </a:pPr>
            <a:r>
              <a:rPr lang="en-US" sz="2400" spc="52" dirty="0">
                <a:solidFill>
                  <a:srgbClr val="244357"/>
                </a:solidFill>
                <a:latin typeface="+mj-lt"/>
                <a:cs typeface="Arial" panose="020B0604020202020204" pitchFamily="34" charset="0"/>
              </a:rPr>
              <a:t>Researchers around the world design specific applications and tests to </a:t>
            </a:r>
            <a:r>
              <a:rPr lang="en-US" sz="2400" spc="52" dirty="0" smtClean="0">
                <a:solidFill>
                  <a:srgbClr val="244357"/>
                </a:solidFill>
                <a:latin typeface="+mj-lt"/>
                <a:cs typeface="Arial" panose="020B0604020202020204" pitchFamily="34" charset="0"/>
              </a:rPr>
              <a:t>detect biomarkers </a:t>
            </a:r>
            <a:r>
              <a:rPr lang="en-US" sz="2400" spc="52" dirty="0">
                <a:solidFill>
                  <a:srgbClr val="244357"/>
                </a:solidFill>
                <a:latin typeface="+mj-lt"/>
                <a:cs typeface="Arial" panose="020B0604020202020204" pitchFamily="34" charset="0"/>
              </a:rPr>
              <a:t>they know best.  </a:t>
            </a:r>
          </a:p>
        </p:txBody>
      </p:sp>
      <p:sp>
        <p:nvSpPr>
          <p:cNvPr id="39" name="AutoShape 2">
            <a:extLst>
              <a:ext uri="{FF2B5EF4-FFF2-40B4-BE49-F238E27FC236}">
                <a16:creationId xmlns="" xmlns:a16="http://schemas.microsoft.com/office/drawing/2014/main" id="{092EACB5-5C8D-4F0E-9550-51E401E49D90}"/>
              </a:ext>
            </a:extLst>
          </p:cNvPr>
          <p:cNvSpPr>
            <a:spLocks noChangeArrowheads="1"/>
          </p:cNvSpPr>
          <p:nvPr/>
        </p:nvSpPr>
        <p:spPr bwMode="auto">
          <a:xfrm>
            <a:off x="11135613" y="6878614"/>
            <a:ext cx="3713162" cy="4184490"/>
          </a:xfrm>
          <a:prstGeom prst="rect">
            <a:avLst/>
          </a:prstGeom>
          <a:solidFill>
            <a:srgbClr val="43C3DD">
              <a:alpha val="1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1" name="AutoShape 5">
            <a:extLst>
              <a:ext uri="{FF2B5EF4-FFF2-40B4-BE49-F238E27FC236}">
                <a16:creationId xmlns="" xmlns:a16="http://schemas.microsoft.com/office/drawing/2014/main" id="{E404B1B4-B045-49B5-A246-8143DFADE60A}"/>
              </a:ext>
            </a:extLst>
          </p:cNvPr>
          <p:cNvSpPr>
            <a:spLocks noChangeArrowheads="1"/>
          </p:cNvSpPr>
          <p:nvPr/>
        </p:nvSpPr>
        <p:spPr bwMode="auto">
          <a:xfrm>
            <a:off x="11157987" y="6515100"/>
            <a:ext cx="3713162" cy="1577975"/>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p>
        </p:txBody>
      </p:sp>
      <p:sp>
        <p:nvSpPr>
          <p:cNvPr id="43" name="TextBox 11">
            <a:extLst>
              <a:ext uri="{FF2B5EF4-FFF2-40B4-BE49-F238E27FC236}">
                <a16:creationId xmlns="" xmlns:a16="http://schemas.microsoft.com/office/drawing/2014/main" id="{43A625BA-1409-4F4A-80E5-B77D43AAF1B5}"/>
              </a:ext>
            </a:extLst>
          </p:cNvPr>
          <p:cNvSpPr txBox="1"/>
          <p:nvPr/>
        </p:nvSpPr>
        <p:spPr>
          <a:xfrm>
            <a:off x="11652250" y="6994204"/>
            <a:ext cx="2855912" cy="538802"/>
          </a:xfrm>
          <a:prstGeom prst="rect">
            <a:avLst/>
          </a:prstGeom>
        </p:spPr>
        <p:txBody>
          <a:bodyPr lIns="0" tIns="0" rIns="0" bIns="0">
            <a:spAutoFit/>
          </a:bodyPr>
          <a:lstStyle/>
          <a:p>
            <a:pPr algn="ctr" fontAlgn="auto">
              <a:lnSpc>
                <a:spcPts val="4620"/>
              </a:lnSpc>
              <a:spcBef>
                <a:spcPts val="0"/>
              </a:spcBef>
              <a:spcAft>
                <a:spcPts val="0"/>
              </a:spcAft>
              <a:defRPr/>
            </a:pPr>
            <a:r>
              <a:rPr lang="en-US" sz="3300" b="1" spc="82" dirty="0">
                <a:solidFill>
                  <a:schemeClr val="accent1">
                    <a:lumMod val="50000"/>
                  </a:schemeClr>
                </a:solidFill>
                <a:latin typeface="Roboto"/>
                <a:cs typeface="+mn-cs"/>
              </a:rPr>
              <a:t>DEVELOP</a:t>
            </a:r>
          </a:p>
        </p:txBody>
      </p:sp>
      <p:sp>
        <p:nvSpPr>
          <p:cNvPr id="45" name="TextBox 10">
            <a:extLst>
              <a:ext uri="{FF2B5EF4-FFF2-40B4-BE49-F238E27FC236}">
                <a16:creationId xmlns="" xmlns:a16="http://schemas.microsoft.com/office/drawing/2014/main" id="{7A961D59-00C3-42E9-A65A-6C44228A3374}"/>
              </a:ext>
            </a:extLst>
          </p:cNvPr>
          <p:cNvSpPr txBox="1"/>
          <p:nvPr/>
        </p:nvSpPr>
        <p:spPr>
          <a:xfrm>
            <a:off x="11347449" y="8684071"/>
            <a:ext cx="3160713" cy="1923604"/>
          </a:xfrm>
          <a:prstGeom prst="rect">
            <a:avLst/>
          </a:prstGeom>
        </p:spPr>
        <p:txBody>
          <a:bodyPr wrap="square" lIns="0" tIns="0" rIns="0" bIns="0">
            <a:spAutoFit/>
          </a:bodyPr>
          <a:lstStyle/>
          <a:p>
            <a:pPr algn="just" fontAlgn="auto">
              <a:lnSpc>
                <a:spcPts val="3000"/>
              </a:lnSpc>
              <a:spcBef>
                <a:spcPts val="0"/>
              </a:spcBef>
              <a:spcAft>
                <a:spcPts val="0"/>
              </a:spcAft>
              <a:defRPr/>
            </a:pPr>
            <a:r>
              <a:rPr lang="en-US" sz="2400" spc="52" dirty="0">
                <a:solidFill>
                  <a:srgbClr val="244357"/>
                </a:solidFill>
                <a:latin typeface="+mj-lt"/>
                <a:cs typeface="Arial" panose="020B0604020202020204" pitchFamily="34" charset="0"/>
              </a:rPr>
              <a:t>Using </a:t>
            </a:r>
            <a:r>
              <a:rPr lang="en-US" sz="2400" spc="52" dirty="0" smtClean="0">
                <a:solidFill>
                  <a:srgbClr val="244357"/>
                </a:solidFill>
                <a:latin typeface="+mj-lt"/>
                <a:cs typeface="Arial" panose="020B0604020202020204" pitchFamily="34" charset="0"/>
              </a:rPr>
              <a:t>the input of </a:t>
            </a:r>
            <a:r>
              <a:rPr lang="en-US" sz="2400" spc="52" dirty="0" smtClean="0">
                <a:solidFill>
                  <a:srgbClr val="244357"/>
                </a:solidFill>
                <a:latin typeface="+mj-lt"/>
                <a:cs typeface="Arial" panose="020B0604020202020204" pitchFamily="34" charset="0"/>
              </a:rPr>
              <a:t>experts around he globe we </a:t>
            </a:r>
            <a:r>
              <a:rPr lang="en-US" sz="2400" spc="52" dirty="0">
                <a:solidFill>
                  <a:srgbClr val="244357"/>
                </a:solidFill>
                <a:latin typeface="+mj-lt"/>
                <a:cs typeface="Arial" panose="020B0604020202020204" pitchFamily="34" charset="0"/>
              </a:rPr>
              <a:t>will </a:t>
            </a:r>
            <a:r>
              <a:rPr lang="en-US" sz="2400" spc="52" dirty="0" smtClean="0">
                <a:solidFill>
                  <a:srgbClr val="244357"/>
                </a:solidFill>
                <a:latin typeface="+mj-lt"/>
                <a:cs typeface="Arial" panose="020B0604020202020204" pitchFamily="34" charset="0"/>
              </a:rPr>
              <a:t>expand </a:t>
            </a:r>
            <a:r>
              <a:rPr lang="en-US" sz="2400" spc="52" dirty="0">
                <a:solidFill>
                  <a:srgbClr val="244357"/>
                </a:solidFill>
                <a:latin typeface="+mj-lt"/>
                <a:cs typeface="Arial" panose="020B0604020202020204" pitchFamily="34" charset="0"/>
              </a:rPr>
              <a:t>the </a:t>
            </a:r>
            <a:r>
              <a:rPr lang="en-US" sz="2400" spc="52" dirty="0" smtClean="0">
                <a:solidFill>
                  <a:srgbClr val="244357"/>
                </a:solidFill>
                <a:latin typeface="+mj-lt"/>
                <a:cs typeface="Arial" panose="020B0604020202020204" pitchFamily="34" charset="0"/>
              </a:rPr>
              <a:t>applications </a:t>
            </a:r>
            <a:r>
              <a:rPr lang="en-US" sz="2400" spc="52" dirty="0">
                <a:solidFill>
                  <a:srgbClr val="244357"/>
                </a:solidFill>
                <a:latin typeface="+mj-lt"/>
                <a:cs typeface="Arial" panose="020B0604020202020204" pitchFamily="34" charset="0"/>
              </a:rPr>
              <a:t>of our </a:t>
            </a:r>
            <a:r>
              <a:rPr lang="en-US" sz="2400" spc="52" dirty="0" smtClean="0">
                <a:solidFill>
                  <a:srgbClr val="244357"/>
                </a:solidFill>
                <a:latin typeface="+mj-lt"/>
                <a:cs typeface="Arial" panose="020B0604020202020204" pitchFamily="34" charset="0"/>
              </a:rPr>
              <a:t>i-Diagnostics </a:t>
            </a:r>
            <a:r>
              <a:rPr lang="en-US" sz="2400" spc="52" dirty="0">
                <a:solidFill>
                  <a:srgbClr val="244357"/>
                </a:solidFill>
                <a:latin typeface="+mj-lt"/>
                <a:cs typeface="Arial" panose="020B0604020202020204" pitchFamily="34" charset="0"/>
              </a:rPr>
              <a:t>platform</a:t>
            </a:r>
            <a:r>
              <a:rPr lang="en-US" sz="2100" spc="52" dirty="0">
                <a:solidFill>
                  <a:srgbClr val="244357"/>
                </a:solidFill>
                <a:latin typeface="+mj-lt"/>
              </a:rPr>
              <a:t>.  </a:t>
            </a:r>
          </a:p>
        </p:txBody>
      </p:sp>
      <p:pic>
        <p:nvPicPr>
          <p:cNvPr id="51" name="Picture 50">
            <a:extLst>
              <a:ext uri="{FF2B5EF4-FFF2-40B4-BE49-F238E27FC236}">
                <a16:creationId xmlns="" xmlns:a16="http://schemas.microsoft.com/office/drawing/2014/main" id="{916BB7D3-1C34-4219-822B-E2C0A4F83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95011" y="5945944"/>
            <a:ext cx="4213745" cy="3560789"/>
          </a:xfrm>
          <a:prstGeom prst="rect">
            <a:avLst/>
          </a:prstGeom>
        </p:spPr>
      </p:pic>
      <p:sp>
        <p:nvSpPr>
          <p:cNvPr id="53" name="TextBox 52">
            <a:extLst>
              <a:ext uri="{FF2B5EF4-FFF2-40B4-BE49-F238E27FC236}">
                <a16:creationId xmlns="" xmlns:a16="http://schemas.microsoft.com/office/drawing/2014/main" id="{3800551E-3DCB-4E37-AD60-8938A1F45815}"/>
              </a:ext>
            </a:extLst>
          </p:cNvPr>
          <p:cNvSpPr txBox="1"/>
          <p:nvPr/>
        </p:nvSpPr>
        <p:spPr>
          <a:xfrm>
            <a:off x="15295011" y="9548078"/>
            <a:ext cx="4213746" cy="830997"/>
          </a:xfrm>
          <a:prstGeom prst="rect">
            <a:avLst/>
          </a:prstGeom>
          <a:noFill/>
        </p:spPr>
        <p:txBody>
          <a:bodyPr wrap="square">
            <a:spAutoFit/>
          </a:bodyPr>
          <a:lstStyle/>
          <a:p>
            <a:pPr algn="ctr"/>
            <a:r>
              <a:rPr lang="en-US" altLang="en-US" sz="2400" b="1" i="1" dirty="0" smtClean="0">
                <a:solidFill>
                  <a:schemeClr val="accent1">
                    <a:lumMod val="50000"/>
                  </a:schemeClr>
                </a:solidFill>
                <a:latin typeface="Arial" panose="020B0604020202020204" pitchFamily="34" charset="0"/>
                <a:cs typeface="Arial" panose="020B0604020202020204" pitchFamily="34" charset="0"/>
              </a:rPr>
              <a:t>uTIRF station – one of the development tools</a:t>
            </a:r>
            <a:endParaRPr lang="en-US" sz="2400" b="1" i="1" dirty="0"/>
          </a:p>
        </p:txBody>
      </p:sp>
      <p:cxnSp>
        <p:nvCxnSpPr>
          <p:cNvPr id="54" name="Straight Arrow Connector 53">
            <a:extLst>
              <a:ext uri="{FF2B5EF4-FFF2-40B4-BE49-F238E27FC236}">
                <a16:creationId xmlns="" xmlns:a16="http://schemas.microsoft.com/office/drawing/2014/main" id="{64B49C79-A3B2-49E6-B28E-6D4098BBD8BC}"/>
              </a:ext>
            </a:extLst>
          </p:cNvPr>
          <p:cNvCxnSpPr>
            <a:cxnSpLocks/>
          </p:cNvCxnSpPr>
          <p:nvPr/>
        </p:nvCxnSpPr>
        <p:spPr>
          <a:xfrm>
            <a:off x="5321300"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0F8D7222-FBEC-4594-9934-27C877250EDF}"/>
              </a:ext>
            </a:extLst>
          </p:cNvPr>
          <p:cNvCxnSpPr>
            <a:cxnSpLocks/>
          </p:cNvCxnSpPr>
          <p:nvPr/>
        </p:nvCxnSpPr>
        <p:spPr>
          <a:xfrm>
            <a:off x="10076688" y="9088286"/>
            <a:ext cx="1065275" cy="0"/>
          </a:xfrm>
          <a:prstGeom prst="straightConnector1">
            <a:avLst/>
          </a:prstGeom>
          <a:ln w="38100">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b="18788"/>
          <a:stretch/>
        </p:blipFill>
        <p:spPr>
          <a:xfrm>
            <a:off x="-388734" y="111390"/>
            <a:ext cx="2172843" cy="2199526"/>
          </a:xfrm>
          <a:prstGeom prst="rect">
            <a:avLst/>
          </a:prstGeom>
        </p:spPr>
      </p:pic>
      <p:sp>
        <p:nvSpPr>
          <p:cNvPr id="24" name="TextBox 23">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3285366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3041650" y="952591"/>
            <a:ext cx="14226988" cy="861774"/>
          </a:xfrm>
          <a:prstGeom prst="rect">
            <a:avLst/>
          </a:prstGeom>
          <a:noFill/>
        </p:spPr>
        <p:txBody>
          <a:bodyPr wrap="square" rtlCol="0">
            <a:spAutoFit/>
          </a:bodyPr>
          <a:lstStyle/>
          <a:p>
            <a:pPr algn="ctr">
              <a:lnSpc>
                <a:spcPts val="6016"/>
              </a:lnSpc>
              <a:defRPr/>
            </a:pPr>
            <a:r>
              <a:rPr lang="en-US" sz="4400" b="1" dirty="0">
                <a:solidFill>
                  <a:srgbClr val="244357"/>
                </a:solidFill>
                <a:latin typeface="+mj-lt"/>
                <a:cs typeface="Arial" panose="020B0604020202020204" pitchFamily="34" charset="0"/>
              </a:rPr>
              <a:t>Funding, Research Network Expansion, and R&amp;D </a:t>
            </a:r>
            <a:r>
              <a:rPr lang="en-US" sz="4400" b="1" dirty="0" smtClean="0">
                <a:solidFill>
                  <a:srgbClr val="244357"/>
                </a:solidFill>
                <a:latin typeface="+mj-lt"/>
                <a:cs typeface="Arial" panose="020B0604020202020204" pitchFamily="34" charset="0"/>
              </a:rPr>
              <a:t>Goals</a:t>
            </a:r>
            <a:endParaRPr lang="en-US" sz="4400" b="1" i="1" dirty="0">
              <a:solidFill>
                <a:schemeClr val="accent1">
                  <a:lumMod val="50000"/>
                </a:schemeClr>
              </a:solidFill>
              <a:effectLst/>
              <a:latin typeface="+mj-lt"/>
              <a:cs typeface="Arial" panose="020B0604020202020204" pitchFamily="34" charset="0"/>
            </a:endParaRPr>
          </a:p>
        </p:txBody>
      </p:sp>
      <p:sp>
        <p:nvSpPr>
          <p:cNvPr id="13" name="TextBox 12">
            <a:extLst>
              <a:ext uri="{FF2B5EF4-FFF2-40B4-BE49-F238E27FC236}">
                <a16:creationId xmlns="" xmlns:a16="http://schemas.microsoft.com/office/drawing/2014/main" id="{63F5A54A-C3CF-4A6E-8E76-A81288977DEB}"/>
              </a:ext>
            </a:extLst>
          </p:cNvPr>
          <p:cNvSpPr txBox="1"/>
          <p:nvPr/>
        </p:nvSpPr>
        <p:spPr>
          <a:xfrm>
            <a:off x="1173844" y="1997075"/>
            <a:ext cx="16992600" cy="1329210"/>
          </a:xfrm>
          <a:prstGeom prst="rect">
            <a:avLst/>
          </a:prstGeom>
          <a:noFill/>
        </p:spPr>
        <p:txBody>
          <a:bodyPr wrap="square">
            <a:spAutoFit/>
          </a:bodyPr>
          <a:lstStyle/>
          <a:p>
            <a:pPr algn="just">
              <a:lnSpc>
                <a:spcPts val="3200"/>
              </a:lnSpc>
            </a:pPr>
            <a:r>
              <a:rPr lang="en-US" sz="2800" dirty="0" smtClean="0">
                <a:solidFill>
                  <a:schemeClr val="accent1">
                    <a:lumMod val="50000"/>
                  </a:schemeClr>
                </a:solidFill>
                <a:latin typeface="Arial" panose="020B0604020202020204" pitchFamily="34" charset="0"/>
                <a:cs typeface="Arial" panose="020B0604020202020204" pitchFamily="34" charset="0"/>
              </a:rPr>
              <a:t>	</a:t>
            </a:r>
            <a:r>
              <a:rPr lang="en-US" sz="3200" dirty="0" smtClean="0">
                <a:solidFill>
                  <a:schemeClr val="accent1">
                    <a:lumMod val="50000"/>
                  </a:schemeClr>
                </a:solidFill>
                <a:cs typeface="Arial" panose="020B0604020202020204" pitchFamily="34" charset="0"/>
              </a:rPr>
              <a:t>In </a:t>
            </a:r>
            <a:r>
              <a:rPr lang="en-US" sz="3200" dirty="0">
                <a:solidFill>
                  <a:schemeClr val="accent1">
                    <a:lumMod val="50000"/>
                  </a:schemeClr>
                </a:solidFill>
                <a:cs typeface="Arial" panose="020B0604020202020204" pitchFamily="34" charset="0"/>
              </a:rPr>
              <a:t>2014, the US DOD performed </a:t>
            </a:r>
            <a:r>
              <a:rPr lang="en-US" sz="3200" dirty="0" smtClean="0">
                <a:solidFill>
                  <a:schemeClr val="accent1">
                    <a:lumMod val="50000"/>
                  </a:schemeClr>
                </a:solidFill>
                <a:cs typeface="Arial" panose="020B0604020202020204" pitchFamily="34" charset="0"/>
              </a:rPr>
              <a:t>a comprehensive survey </a:t>
            </a:r>
            <a:r>
              <a:rPr lang="en-US" sz="3200" dirty="0">
                <a:solidFill>
                  <a:schemeClr val="accent1">
                    <a:lumMod val="50000"/>
                  </a:schemeClr>
                </a:solidFill>
                <a:cs typeface="Arial" panose="020B0604020202020204" pitchFamily="34" charset="0"/>
              </a:rPr>
              <a:t>of molecular diagnostic methods and ranked high </a:t>
            </a:r>
            <a:r>
              <a:rPr lang="en-US" sz="3200" dirty="0" smtClean="0">
                <a:solidFill>
                  <a:schemeClr val="accent1">
                    <a:lumMod val="50000"/>
                  </a:schemeClr>
                </a:solidFill>
                <a:cs typeface="Arial" panose="020B0604020202020204" pitchFamily="34" charset="0"/>
              </a:rPr>
              <a:t>our earlier </a:t>
            </a:r>
            <a:r>
              <a:rPr lang="en-US" sz="3200" dirty="0">
                <a:solidFill>
                  <a:schemeClr val="accent1">
                    <a:lumMod val="50000"/>
                  </a:schemeClr>
                </a:solidFill>
                <a:cs typeface="Arial" panose="020B0604020202020204" pitchFamily="34" charset="0"/>
              </a:rPr>
              <a:t>prototype of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for both biological and chemical detection. To date, we believe </a:t>
            </a:r>
            <a:r>
              <a:rPr lang="en-US" sz="3200" dirty="0" smtClean="0">
                <a:solidFill>
                  <a:schemeClr val="accent1">
                    <a:lumMod val="50000"/>
                  </a:schemeClr>
                </a:solidFill>
                <a:cs typeface="Arial" panose="020B0604020202020204" pitchFamily="34" charset="0"/>
              </a:rPr>
              <a:t>i-Diagnostics </a:t>
            </a:r>
            <a:r>
              <a:rPr lang="en-US" sz="3200" dirty="0">
                <a:solidFill>
                  <a:schemeClr val="accent1">
                    <a:lumMod val="50000"/>
                  </a:schemeClr>
                </a:solidFill>
                <a:cs typeface="Arial" panose="020B0604020202020204" pitchFamily="34" charset="0"/>
              </a:rPr>
              <a:t>holds a unique combination of features that keeps the technology unrivaled.</a:t>
            </a:r>
          </a:p>
        </p:txBody>
      </p:sp>
      <p:sp>
        <p:nvSpPr>
          <p:cNvPr id="2" name="TextBox 1">
            <a:extLst>
              <a:ext uri="{FF2B5EF4-FFF2-40B4-BE49-F238E27FC236}">
                <a16:creationId xmlns="" xmlns:a16="http://schemas.microsoft.com/office/drawing/2014/main" id="{BD2CD33E-968C-43F8-BF91-EF82097BABDF}"/>
              </a:ext>
            </a:extLst>
          </p:cNvPr>
          <p:cNvSpPr txBox="1"/>
          <p:nvPr/>
        </p:nvSpPr>
        <p:spPr>
          <a:xfrm>
            <a:off x="1136651" y="3664519"/>
            <a:ext cx="18135600" cy="6638356"/>
          </a:xfrm>
          <a:prstGeom prst="rect">
            <a:avLst/>
          </a:prstGeom>
          <a:noFill/>
        </p:spPr>
        <p:txBody>
          <a:bodyPr wrap="square">
            <a:spAutoFit/>
          </a:bodyPr>
          <a:lstStyle/>
          <a:p>
            <a:pPr marL="457200" indent="-457200" algn="just">
              <a:lnSpc>
                <a:spcPts val="3200"/>
              </a:lnSpc>
              <a:spcAft>
                <a:spcPts val="600"/>
              </a:spcAft>
              <a:buFont typeface="Arial" panose="020B0604020202020204" pitchFamily="34" charset="0"/>
              <a:buChar char="•"/>
            </a:pPr>
            <a:r>
              <a:rPr lang="en-US" sz="3200" dirty="0" smtClean="0">
                <a:solidFill>
                  <a:schemeClr val="accent1">
                    <a:lumMod val="50000"/>
                  </a:schemeClr>
                </a:solidFill>
                <a:latin typeface="+mj-lt"/>
                <a:cs typeface="Arial" panose="020B0604020202020204" pitchFamily="34" charset="0"/>
              </a:rPr>
              <a:t>T</a:t>
            </a:r>
            <a:r>
              <a:rPr lang="en-US" sz="3200" b="0" i="0" dirty="0" smtClean="0">
                <a:solidFill>
                  <a:schemeClr val="accent1">
                    <a:lumMod val="50000"/>
                  </a:schemeClr>
                </a:solidFill>
                <a:effectLst/>
                <a:latin typeface="+mj-lt"/>
                <a:cs typeface="Arial" panose="020B0604020202020204" pitchFamily="34" charset="0"/>
              </a:rPr>
              <a:t>o </a:t>
            </a:r>
            <a:r>
              <a:rPr lang="en-US" sz="3200" b="0" i="0" dirty="0" smtClean="0">
                <a:solidFill>
                  <a:schemeClr val="accent1">
                    <a:lumMod val="50000"/>
                  </a:schemeClr>
                </a:solidFill>
                <a:effectLst/>
                <a:latin typeface="+mj-lt"/>
                <a:cs typeface="Arial" panose="020B0604020202020204" pitchFamily="34" charset="0"/>
              </a:rPr>
              <a:t>make the </a:t>
            </a:r>
            <a:r>
              <a:rPr lang="en-US" sz="3200" i="1" dirty="0" smtClean="0">
                <a:solidFill>
                  <a:srgbClr val="244357"/>
                </a:solidFill>
                <a:latin typeface="+mj-lt"/>
                <a:cs typeface="Arial" panose="020B0604020202020204" pitchFamily="34" charset="0"/>
              </a:rPr>
              <a:t>i-</a:t>
            </a:r>
            <a:r>
              <a:rPr lang="en-US" sz="3200" dirty="0" smtClean="0">
                <a:solidFill>
                  <a:srgbClr val="244357"/>
                </a:solidFill>
                <a:latin typeface="+mj-lt"/>
                <a:cs typeface="Arial" panose="020B0604020202020204" pitchFamily="34" charset="0"/>
              </a:rPr>
              <a:t>Diagnostics</a:t>
            </a:r>
            <a:r>
              <a:rPr lang="en-US" sz="3200" b="0" i="0" dirty="0" smtClean="0">
                <a:solidFill>
                  <a:schemeClr val="accent1">
                    <a:lumMod val="50000"/>
                  </a:schemeClr>
                </a:solidFill>
                <a:effectLst/>
                <a:latin typeface="+mj-lt"/>
                <a:cs typeface="Arial" panose="020B0604020202020204" pitchFamily="34" charset="0"/>
              </a:rPr>
              <a:t> an open-source platform, </a:t>
            </a:r>
            <a:r>
              <a:rPr lang="en-US" sz="3200" b="0" i="0" dirty="0" smtClean="0">
                <a:solidFill>
                  <a:schemeClr val="accent1">
                    <a:lumMod val="50000"/>
                  </a:schemeClr>
                </a:solidFill>
                <a:effectLst/>
                <a:latin typeface="+mj-lt"/>
                <a:cs typeface="Arial" panose="020B0604020202020204" pitchFamily="34" charset="0"/>
              </a:rPr>
              <a:t>develop basic applications</a:t>
            </a:r>
            <a:r>
              <a:rPr lang="en-US" sz="3200" b="0" i="0" dirty="0" smtClean="0">
                <a:solidFill>
                  <a:schemeClr val="accent1">
                    <a:lumMod val="50000"/>
                  </a:schemeClr>
                </a:solidFill>
                <a:effectLst/>
                <a:latin typeface="+mj-lt"/>
                <a:cs typeface="Arial" panose="020B0604020202020204" pitchFamily="34" charset="0"/>
              </a:rPr>
              <a:t>, </a:t>
            </a:r>
            <a:r>
              <a:rPr lang="en-US" sz="3200" b="0" i="0" dirty="0" smtClean="0">
                <a:solidFill>
                  <a:schemeClr val="accent1">
                    <a:lumMod val="50000"/>
                  </a:schemeClr>
                </a:solidFill>
                <a:effectLst/>
                <a:latin typeface="+mj-lt"/>
                <a:cs typeface="Arial" panose="020B0604020202020204" pitchFamily="34" charset="0"/>
              </a:rPr>
              <a:t>refine </a:t>
            </a:r>
            <a:r>
              <a:rPr lang="en-US" sz="3200" b="0" i="0" dirty="0">
                <a:solidFill>
                  <a:schemeClr val="accent1">
                    <a:lumMod val="50000"/>
                  </a:schemeClr>
                </a:solidFill>
                <a:effectLst/>
                <a:latin typeface="+mj-lt"/>
                <a:cs typeface="Arial" panose="020B0604020202020204" pitchFamily="34" charset="0"/>
              </a:rPr>
              <a:t>the prototype for </a:t>
            </a:r>
            <a:r>
              <a:rPr lang="en-US" sz="3200" b="0" i="0" dirty="0" smtClean="0">
                <a:solidFill>
                  <a:schemeClr val="accent1">
                    <a:lumMod val="50000"/>
                  </a:schemeClr>
                </a:solidFill>
                <a:effectLst/>
                <a:latin typeface="+mj-lt"/>
                <a:cs typeface="Arial" panose="020B0604020202020204" pitchFamily="34" charset="0"/>
              </a:rPr>
              <a:t>home-use</a:t>
            </a:r>
            <a:r>
              <a:rPr lang="en-US" sz="3200" b="0" i="0" dirty="0">
                <a:solidFill>
                  <a:schemeClr val="accent1">
                    <a:lumMod val="50000"/>
                  </a:schemeClr>
                </a:solidFill>
                <a:effectLst/>
                <a:latin typeface="+mj-lt"/>
                <a:cs typeface="Arial" panose="020B0604020202020204" pitchFamily="34" charset="0"/>
              </a:rPr>
              <a:t>, and </a:t>
            </a:r>
            <a:r>
              <a:rPr lang="en-US" sz="3200" b="0" i="0" dirty="0" smtClean="0">
                <a:solidFill>
                  <a:schemeClr val="accent1">
                    <a:lumMod val="50000"/>
                  </a:schemeClr>
                </a:solidFill>
                <a:effectLst/>
                <a:latin typeface="+mj-lt"/>
                <a:cs typeface="Arial" panose="020B0604020202020204" pitchFamily="34" charset="0"/>
              </a:rPr>
              <a:t>lay </a:t>
            </a:r>
            <a:r>
              <a:rPr lang="en-US" sz="3200" b="0" i="0" dirty="0">
                <a:solidFill>
                  <a:schemeClr val="accent1">
                    <a:lumMod val="50000"/>
                  </a:schemeClr>
                </a:solidFill>
                <a:effectLst/>
                <a:latin typeface="+mj-lt"/>
                <a:cs typeface="Arial" panose="020B0604020202020204" pitchFamily="34" charset="0"/>
              </a:rPr>
              <a:t>the foundation for the biological safety network, TIRF Labs is seeking </a:t>
            </a:r>
            <a:r>
              <a:rPr lang="en-US" sz="3200" b="0" i="0" dirty="0" smtClean="0">
                <a:solidFill>
                  <a:schemeClr val="accent1">
                    <a:lumMod val="50000"/>
                  </a:schemeClr>
                </a:solidFill>
                <a:effectLst/>
                <a:latin typeface="+mj-lt"/>
                <a:cs typeface="Arial" panose="020B0604020202020204" pitchFamily="34" charset="0"/>
              </a:rPr>
              <a:t>~$</a:t>
            </a:r>
            <a:r>
              <a:rPr lang="en-US" sz="3200" b="0" i="0" dirty="0" smtClean="0">
                <a:solidFill>
                  <a:schemeClr val="accent1">
                    <a:lumMod val="50000"/>
                  </a:schemeClr>
                </a:solidFill>
                <a:effectLst/>
                <a:latin typeface="+mj-lt"/>
                <a:cs typeface="Arial" panose="020B0604020202020204" pitchFamily="34" charset="0"/>
              </a:rPr>
              <a:t>2 million to start the Phase 2.</a:t>
            </a:r>
            <a:r>
              <a:rPr lang="en-US" sz="3200" dirty="0" smtClean="0">
                <a:solidFill>
                  <a:schemeClr val="accent1">
                    <a:lumMod val="50000"/>
                  </a:schemeClr>
                </a:solidFill>
                <a:latin typeface="+mj-lt"/>
                <a:cs typeface="Arial" panose="020B0604020202020204" pitchFamily="34" charset="0"/>
              </a:rPr>
              <a:t> </a:t>
            </a:r>
            <a:endParaRPr lang="en-US" sz="3200" dirty="0" smtClean="0">
              <a:solidFill>
                <a:schemeClr val="accent1">
                  <a:lumMod val="50000"/>
                </a:schemeClr>
              </a:solidFill>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This </a:t>
            </a:r>
            <a:r>
              <a:rPr lang="en-US" sz="3200" b="0" i="0" dirty="0" smtClean="0">
                <a:solidFill>
                  <a:schemeClr val="accent1">
                    <a:lumMod val="50000"/>
                  </a:schemeClr>
                </a:solidFill>
                <a:effectLst/>
                <a:latin typeface="+mj-lt"/>
                <a:cs typeface="Arial" panose="020B0604020202020204" pitchFamily="34" charset="0"/>
              </a:rPr>
              <a:t>is a non-profit </a:t>
            </a:r>
            <a:r>
              <a:rPr lang="en-US" sz="3200" b="0" i="0" dirty="0" smtClean="0">
                <a:solidFill>
                  <a:schemeClr val="accent1">
                    <a:lumMod val="50000"/>
                  </a:schemeClr>
                </a:solidFill>
                <a:effectLst/>
                <a:latin typeface="+mj-lt"/>
                <a:cs typeface="Arial" panose="020B0604020202020204" pitchFamily="34" charset="0"/>
              </a:rPr>
              <a:t>project. </a:t>
            </a:r>
            <a:r>
              <a:rPr lang="en-US" sz="3200" b="0" i="0" dirty="0">
                <a:solidFill>
                  <a:schemeClr val="accent1">
                    <a:lumMod val="50000"/>
                  </a:schemeClr>
                </a:solidFill>
                <a:effectLst/>
                <a:latin typeface="+mj-lt"/>
                <a:cs typeface="Arial" panose="020B0604020202020204" pitchFamily="34" charset="0"/>
              </a:rPr>
              <a:t>We envision a large social impact of our endeavor and address our request </a:t>
            </a:r>
            <a:r>
              <a:rPr lang="en-US" sz="3200" b="0" i="0" dirty="0" smtClean="0">
                <a:solidFill>
                  <a:schemeClr val="accent1">
                    <a:lumMod val="50000"/>
                  </a:schemeClr>
                </a:solidFill>
                <a:effectLst/>
                <a:latin typeface="+mj-lt"/>
                <a:cs typeface="Arial" panose="020B0604020202020204" pitchFamily="34" charset="0"/>
              </a:rPr>
              <a:t>to </a:t>
            </a:r>
            <a:r>
              <a:rPr lang="en-US" sz="3200" i="0" dirty="0">
                <a:solidFill>
                  <a:schemeClr val="accent1">
                    <a:lumMod val="50000"/>
                  </a:schemeClr>
                </a:solidFill>
                <a:effectLst/>
                <a:latin typeface="+mj-lt"/>
                <a:cs typeface="Arial" panose="020B0604020202020204" pitchFamily="34" charset="0"/>
              </a:rPr>
              <a:t>The Giving </a:t>
            </a:r>
            <a:r>
              <a:rPr lang="en-US" sz="3200" i="0" dirty="0" smtClean="0">
                <a:solidFill>
                  <a:schemeClr val="accent1">
                    <a:lumMod val="50000"/>
                  </a:schemeClr>
                </a:solidFill>
                <a:effectLst/>
                <a:latin typeface="+mj-lt"/>
                <a:cs typeface="Arial" panose="020B0604020202020204" pitchFamily="34" charset="0"/>
              </a:rPr>
              <a:t>Pledge,  other philanthropists, and </a:t>
            </a:r>
            <a:r>
              <a:rPr lang="en-US" sz="3200" i="0" dirty="0">
                <a:solidFill>
                  <a:schemeClr val="accent1">
                    <a:lumMod val="50000"/>
                  </a:schemeClr>
                </a:solidFill>
                <a:effectLst/>
                <a:latin typeface="+mj-lt"/>
                <a:cs typeface="Arial" panose="020B0604020202020204" pitchFamily="34" charset="0"/>
              </a:rPr>
              <a:t>the US government. </a:t>
            </a:r>
            <a:endParaRPr lang="en-US" sz="3200" i="0" dirty="0" smtClean="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mission of this project is to create </a:t>
            </a:r>
            <a:r>
              <a:rPr lang="en-US" sz="3200" b="0" i="0" dirty="0" smtClean="0">
                <a:solidFill>
                  <a:schemeClr val="accent1">
                    <a:lumMod val="50000"/>
                  </a:schemeClr>
                </a:solidFill>
                <a:effectLst/>
                <a:latin typeface="+mj-lt"/>
                <a:cs typeface="Arial" panose="020B0604020202020204" pitchFamily="34" charset="0"/>
              </a:rPr>
              <a:t>a mega-diagnostic platform for </a:t>
            </a:r>
            <a:r>
              <a:rPr lang="en-US" sz="3200" b="0" i="0" dirty="0">
                <a:solidFill>
                  <a:schemeClr val="accent1">
                    <a:lumMod val="50000"/>
                  </a:schemeClr>
                </a:solidFill>
                <a:effectLst/>
                <a:latin typeface="+mj-lt"/>
                <a:cs typeface="Arial" panose="020B0604020202020204" pitchFamily="34" charset="0"/>
              </a:rPr>
              <a:t>biological safety </a:t>
            </a:r>
            <a:r>
              <a:rPr lang="en-US" sz="3200" i="0" dirty="0">
                <a:solidFill>
                  <a:schemeClr val="accent1">
                    <a:lumMod val="50000"/>
                  </a:schemeClr>
                </a:solidFill>
                <a:effectLst/>
                <a:latin typeface="+mj-lt"/>
                <a:cs typeface="Arial" panose="020B0604020202020204" pitchFamily="34" charset="0"/>
              </a:rPr>
              <a:t>infrastructure by making </a:t>
            </a:r>
            <a:r>
              <a:rPr lang="en-US" sz="3200" i="0" dirty="0" smtClean="0">
                <a:solidFill>
                  <a:schemeClr val="accent1">
                    <a:lumMod val="50000"/>
                  </a:schemeClr>
                </a:solidFill>
                <a:effectLst/>
                <a:latin typeface="+mj-lt"/>
                <a:cs typeface="Arial" panose="020B0604020202020204" pitchFamily="34" charset="0"/>
              </a:rPr>
              <a:t>i-Diagnostics technology an open source platform and the </a:t>
            </a:r>
            <a:r>
              <a:rPr lang="en-US" sz="3200" i="0" dirty="0">
                <a:solidFill>
                  <a:schemeClr val="accent1">
                    <a:lumMod val="50000"/>
                  </a:schemeClr>
                </a:solidFill>
                <a:effectLst/>
                <a:latin typeface="+mj-lt"/>
                <a:cs typeface="Arial" panose="020B0604020202020204" pitchFamily="34" charset="0"/>
              </a:rPr>
              <a:t>handheld precision diagnostics available to </a:t>
            </a:r>
            <a:r>
              <a:rPr lang="en-US" sz="3200" i="0" dirty="0" smtClean="0">
                <a:solidFill>
                  <a:schemeClr val="accent1">
                    <a:lumMod val="50000"/>
                  </a:schemeClr>
                </a:solidFill>
                <a:effectLst/>
                <a:latin typeface="+mj-lt"/>
                <a:cs typeface="Arial" panose="020B0604020202020204" pitchFamily="34" charset="0"/>
              </a:rPr>
              <a:t>everyone, which is necessary for preventing </a:t>
            </a:r>
            <a:r>
              <a:rPr lang="en-US" sz="3200" i="0" dirty="0">
                <a:solidFill>
                  <a:schemeClr val="accent1">
                    <a:lumMod val="50000"/>
                  </a:schemeClr>
                </a:solidFill>
                <a:effectLst/>
                <a:latin typeface="+mj-lt"/>
                <a:cs typeface="Arial" panose="020B0604020202020204" pitchFamily="34" charset="0"/>
              </a:rPr>
              <a:t>future pandemics.</a:t>
            </a: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The </a:t>
            </a:r>
            <a:r>
              <a:rPr lang="en-US" sz="3200" b="0" i="0" dirty="0">
                <a:solidFill>
                  <a:schemeClr val="accent1">
                    <a:lumMod val="50000"/>
                  </a:schemeClr>
                </a:solidFill>
                <a:effectLst/>
                <a:latin typeface="+mj-lt"/>
                <a:cs typeface="Arial" panose="020B0604020202020204" pitchFamily="34" charset="0"/>
              </a:rPr>
              <a:t>significance of this project goes </a:t>
            </a:r>
            <a:r>
              <a:rPr lang="en-US" sz="3200" b="0" i="0" dirty="0" smtClean="0">
                <a:solidFill>
                  <a:schemeClr val="accent1">
                    <a:lumMod val="50000"/>
                  </a:schemeClr>
                </a:solidFill>
                <a:effectLst/>
                <a:latin typeface="+mj-lt"/>
                <a:cs typeface="Arial" panose="020B0604020202020204" pitchFamily="34" charset="0"/>
              </a:rPr>
              <a:t>far beyond </a:t>
            </a:r>
            <a:r>
              <a:rPr lang="en-US" sz="3200" b="0" i="0" dirty="0">
                <a:solidFill>
                  <a:schemeClr val="accent1">
                    <a:lumMod val="50000"/>
                  </a:schemeClr>
                </a:solidFill>
                <a:effectLst/>
                <a:latin typeface="+mj-lt"/>
                <a:cs typeface="Arial" panose="020B0604020202020204" pitchFamily="34" charset="0"/>
              </a:rPr>
              <a:t>the scope of medical diagnostics. </a:t>
            </a:r>
            <a:endParaRPr lang="en-US" sz="3200" b="0" i="0" dirty="0" smtClean="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Together </a:t>
            </a:r>
            <a:r>
              <a:rPr lang="en-US" sz="3200" b="0" i="0" dirty="0">
                <a:solidFill>
                  <a:schemeClr val="accent1">
                    <a:lumMod val="50000"/>
                  </a:schemeClr>
                </a:solidFill>
                <a:effectLst/>
                <a:latin typeface="+mj-lt"/>
                <a:cs typeface="Arial" panose="020B0604020202020204" pitchFamily="34" charset="0"/>
              </a:rPr>
              <a:t>with the envisioned handheld </a:t>
            </a:r>
            <a:r>
              <a:rPr lang="en-US" sz="3200" b="0" i="0" dirty="0" smtClean="0">
                <a:solidFill>
                  <a:schemeClr val="accent1">
                    <a:lumMod val="50000"/>
                  </a:schemeClr>
                </a:solidFill>
                <a:effectLst/>
                <a:latin typeface="+mj-lt"/>
                <a:cs typeface="Arial" panose="020B0604020202020204" pitchFamily="34" charset="0"/>
              </a:rPr>
              <a:t>device, </a:t>
            </a:r>
            <a:r>
              <a:rPr lang="en-US" sz="3200" b="0" i="0" dirty="0">
                <a:solidFill>
                  <a:schemeClr val="accent1">
                    <a:lumMod val="50000"/>
                  </a:schemeClr>
                </a:solidFill>
                <a:effectLst/>
                <a:latin typeface="+mj-lt"/>
                <a:cs typeface="Arial" panose="020B0604020202020204" pitchFamily="34" charset="0"/>
              </a:rPr>
              <a:t>we are </a:t>
            </a:r>
            <a:r>
              <a:rPr lang="en-US" sz="3200" b="0" i="0" dirty="0" smtClean="0">
                <a:solidFill>
                  <a:schemeClr val="accent1">
                    <a:lumMod val="50000"/>
                  </a:schemeClr>
                </a:solidFill>
                <a:effectLst/>
                <a:latin typeface="+mj-lt"/>
                <a:cs typeface="Arial" panose="020B0604020202020204" pitchFamily="34" charset="0"/>
              </a:rPr>
              <a:t>offering </a:t>
            </a:r>
            <a:r>
              <a:rPr lang="en-US" sz="3200" b="0" i="0" dirty="0">
                <a:solidFill>
                  <a:schemeClr val="accent1">
                    <a:lumMod val="50000"/>
                  </a:schemeClr>
                </a:solidFill>
                <a:effectLst/>
                <a:latin typeface="+mj-lt"/>
                <a:cs typeface="Arial" panose="020B0604020202020204" pitchFamily="34" charset="0"/>
              </a:rPr>
              <a:t>to the research community the entire line of </a:t>
            </a:r>
            <a:r>
              <a:rPr lang="en-US" sz="3200" b="0" i="0" dirty="0" smtClean="0">
                <a:solidFill>
                  <a:schemeClr val="accent1">
                    <a:lumMod val="50000"/>
                  </a:schemeClr>
                </a:solidFill>
                <a:effectLst/>
                <a:latin typeface="+mj-lt"/>
                <a:cs typeface="Arial" panose="020B0604020202020204" pitchFamily="34" charset="0"/>
              </a:rPr>
              <a:t>TIRF instruments</a:t>
            </a:r>
            <a:r>
              <a:rPr lang="en-US" sz="3200" b="0" i="0" dirty="0">
                <a:solidFill>
                  <a:schemeClr val="accent1">
                    <a:lumMod val="50000"/>
                  </a:schemeClr>
                </a:solidFill>
                <a:effectLst/>
                <a:latin typeface="+mj-lt"/>
                <a:cs typeface="Arial" panose="020B0604020202020204" pitchFamily="34" charset="0"/>
              </a:rPr>
              <a:t>, development tools, methods, protocols and suppliers that facilitate all stages of diagnostics development. </a:t>
            </a:r>
            <a:endParaRPr lang="en-US" sz="3200" b="0" i="0" dirty="0" smtClean="0">
              <a:solidFill>
                <a:schemeClr val="accent1">
                  <a:lumMod val="50000"/>
                </a:schemeClr>
              </a:solidFill>
              <a:effectLst/>
              <a:latin typeface="+mj-lt"/>
              <a:cs typeface="Arial" panose="020B0604020202020204" pitchFamily="34" charset="0"/>
            </a:endParaRPr>
          </a:p>
          <a:p>
            <a:pPr marL="457200" indent="-457200" algn="just">
              <a:lnSpc>
                <a:spcPts val="3200"/>
              </a:lnSpc>
              <a:spcAft>
                <a:spcPts val="600"/>
              </a:spcAft>
              <a:buFont typeface="Arial" panose="020B0604020202020204" pitchFamily="34" charset="0"/>
              <a:buChar char="•"/>
            </a:pPr>
            <a:r>
              <a:rPr lang="en-US" sz="3200" b="0" i="0" dirty="0" smtClean="0">
                <a:solidFill>
                  <a:schemeClr val="accent1">
                    <a:lumMod val="50000"/>
                  </a:schemeClr>
                </a:solidFill>
                <a:effectLst/>
                <a:latin typeface="+mj-lt"/>
                <a:cs typeface="Arial" panose="020B0604020202020204" pitchFamily="34" charset="0"/>
              </a:rPr>
              <a:t>This </a:t>
            </a:r>
            <a:r>
              <a:rPr lang="en-US" sz="3200" b="0" i="0" dirty="0">
                <a:solidFill>
                  <a:schemeClr val="accent1">
                    <a:lumMod val="50000"/>
                  </a:schemeClr>
                </a:solidFill>
                <a:effectLst/>
                <a:latin typeface="+mj-lt"/>
                <a:cs typeface="Arial" panose="020B0604020202020204" pitchFamily="34" charset="0"/>
              </a:rPr>
              <a:t>project will create </a:t>
            </a:r>
            <a:r>
              <a:rPr lang="en-US" sz="3200" b="0" i="0" dirty="0" smtClean="0">
                <a:solidFill>
                  <a:schemeClr val="accent1">
                    <a:lumMod val="50000"/>
                  </a:schemeClr>
                </a:solidFill>
                <a:effectLst/>
                <a:latin typeface="+mj-lt"/>
                <a:cs typeface="Arial" panose="020B0604020202020204" pitchFamily="34" charset="0"/>
              </a:rPr>
              <a:t>a network of experts, consolidate </a:t>
            </a:r>
            <a:r>
              <a:rPr lang="en-US" sz="3200" b="0" i="0" dirty="0">
                <a:solidFill>
                  <a:schemeClr val="accent1">
                    <a:lumMod val="50000"/>
                  </a:schemeClr>
                </a:solidFill>
                <a:effectLst/>
                <a:latin typeface="+mj-lt"/>
                <a:cs typeface="Arial" panose="020B0604020202020204" pitchFamily="34" charset="0"/>
              </a:rPr>
              <a:t>efforts of international teams </a:t>
            </a:r>
            <a:r>
              <a:rPr lang="en-US" sz="3200" b="0" i="0" dirty="0" smtClean="0">
                <a:solidFill>
                  <a:schemeClr val="accent1">
                    <a:lumMod val="50000"/>
                  </a:schemeClr>
                </a:solidFill>
                <a:effectLst/>
                <a:latin typeface="+mj-lt"/>
                <a:cs typeface="Arial" panose="020B0604020202020204" pitchFamily="34" charset="0"/>
              </a:rPr>
              <a:t>of </a:t>
            </a:r>
            <a:r>
              <a:rPr lang="en-US" sz="3200" b="0" i="0" dirty="0">
                <a:solidFill>
                  <a:schemeClr val="accent1">
                    <a:lumMod val="50000"/>
                  </a:schemeClr>
                </a:solidFill>
                <a:effectLst/>
                <a:latin typeface="+mj-lt"/>
                <a:cs typeface="Arial" panose="020B0604020202020204" pitchFamily="34" charset="0"/>
              </a:rPr>
              <a:t>medical doctors, </a:t>
            </a:r>
            <a:r>
              <a:rPr lang="en-US" sz="3200" b="0" i="0" dirty="0" smtClean="0">
                <a:solidFill>
                  <a:schemeClr val="accent1">
                    <a:lumMod val="50000"/>
                  </a:schemeClr>
                </a:solidFill>
                <a:effectLst/>
                <a:latin typeface="+mj-lt"/>
                <a:cs typeface="Arial" panose="020B0604020202020204" pitchFamily="34" charset="0"/>
              </a:rPr>
              <a:t>healthcare </a:t>
            </a:r>
            <a:r>
              <a:rPr lang="en-US" sz="3200" b="0" i="0" dirty="0">
                <a:solidFill>
                  <a:schemeClr val="accent1">
                    <a:lumMod val="50000"/>
                  </a:schemeClr>
                </a:solidFill>
                <a:effectLst/>
                <a:latin typeface="+mj-lt"/>
                <a:cs typeface="Arial" panose="020B0604020202020204" pitchFamily="34" charset="0"/>
              </a:rPr>
              <a:t>professionals, administrators, businessmen, and grassroots enthusiasts, creating the powerful infrastructure for biological safety.</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8" name="TextBox 7">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1824974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75A237A2-65F2-4ECA-B94F-DE281463C4F0}"/>
              </a:ext>
            </a:extLst>
          </p:cNvPr>
          <p:cNvSpPr/>
          <p:nvPr/>
        </p:nvSpPr>
        <p:spPr>
          <a:xfrm>
            <a:off x="10204450" y="3140075"/>
            <a:ext cx="9363202" cy="4888500"/>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TextBox 25">
            <a:extLst>
              <a:ext uri="{FF2B5EF4-FFF2-40B4-BE49-F238E27FC236}">
                <a16:creationId xmlns="" xmlns:a16="http://schemas.microsoft.com/office/drawing/2014/main" id="{08E50CD0-37D9-44C9-A695-5053C8FD5E01}"/>
              </a:ext>
            </a:extLst>
          </p:cNvPr>
          <p:cNvSpPr txBox="1"/>
          <p:nvPr/>
        </p:nvSpPr>
        <p:spPr>
          <a:xfrm>
            <a:off x="4718050" y="611349"/>
            <a:ext cx="9601200" cy="769441"/>
          </a:xfrm>
          <a:prstGeom prst="rect">
            <a:avLst/>
          </a:prstGeom>
          <a:noFill/>
        </p:spPr>
        <p:txBody>
          <a:bodyPr wrap="square" rtlCol="0">
            <a:spAutoFit/>
          </a:bodyPr>
          <a:lstStyle/>
          <a:p>
            <a:pPr algn="ctr"/>
            <a:r>
              <a:rPr lang="en-US" sz="4400" b="1" dirty="0" smtClean="0">
                <a:solidFill>
                  <a:schemeClr val="accent1">
                    <a:lumMod val="50000"/>
                  </a:schemeClr>
                </a:solidFill>
                <a:latin typeface="+mj-lt"/>
                <a:cs typeface="Arial" panose="020B0604020202020204" pitchFamily="34" charset="0"/>
              </a:rPr>
              <a:t>i-Diagnostics Business </a:t>
            </a:r>
            <a:r>
              <a:rPr lang="en-US" sz="4400" b="1" dirty="0">
                <a:solidFill>
                  <a:schemeClr val="accent1">
                    <a:lumMod val="50000"/>
                  </a:schemeClr>
                </a:solidFill>
                <a:effectLst/>
                <a:latin typeface="+mj-lt"/>
                <a:cs typeface="Arial" panose="020B0604020202020204" pitchFamily="34" charset="0"/>
              </a:rPr>
              <a:t>Plan </a:t>
            </a:r>
            <a:r>
              <a:rPr lang="en-US" sz="4400" b="1" dirty="0" smtClean="0">
                <a:solidFill>
                  <a:schemeClr val="accent1">
                    <a:lumMod val="50000"/>
                  </a:schemeClr>
                </a:solidFill>
                <a:latin typeface="+mj-lt"/>
                <a:cs typeface="Arial" panose="020B0604020202020204" pitchFamily="34" charset="0"/>
              </a:rPr>
              <a:t>O</a:t>
            </a:r>
            <a:r>
              <a:rPr lang="en-US" sz="4400" b="1" dirty="0" smtClean="0">
                <a:solidFill>
                  <a:schemeClr val="accent1">
                    <a:lumMod val="50000"/>
                  </a:schemeClr>
                </a:solidFill>
                <a:effectLst/>
                <a:latin typeface="+mj-lt"/>
                <a:cs typeface="Arial" panose="020B0604020202020204" pitchFamily="34" charset="0"/>
              </a:rPr>
              <a:t>utline</a:t>
            </a:r>
            <a:endParaRPr lang="en-US" sz="4400" b="1" i="1" dirty="0">
              <a:solidFill>
                <a:schemeClr val="accent1">
                  <a:lumMod val="50000"/>
                </a:schemeClr>
              </a:solidFill>
              <a:effectLst/>
              <a:latin typeface="+mj-lt"/>
              <a:cs typeface="Arial" panose="020B0604020202020204" pitchFamily="34" charset="0"/>
            </a:endParaRPr>
          </a:p>
        </p:txBody>
      </p:sp>
      <p:sp>
        <p:nvSpPr>
          <p:cNvPr id="8" name="TextBox 7">
            <a:extLst>
              <a:ext uri="{FF2B5EF4-FFF2-40B4-BE49-F238E27FC236}">
                <a16:creationId xmlns="" xmlns:a16="http://schemas.microsoft.com/office/drawing/2014/main" id="{C5A64490-5AD7-4CD3-8A7A-8643F653AAB8}"/>
              </a:ext>
            </a:extLst>
          </p:cNvPr>
          <p:cNvSpPr txBox="1"/>
          <p:nvPr/>
        </p:nvSpPr>
        <p:spPr>
          <a:xfrm>
            <a:off x="593852" y="8245475"/>
            <a:ext cx="18973800" cy="2631490"/>
          </a:xfrm>
          <a:prstGeom prst="rect">
            <a:avLst/>
          </a:prstGeom>
          <a:noFill/>
        </p:spPr>
        <p:txBody>
          <a:bodyPr wrap="square">
            <a:spAutoFit/>
          </a:bodyPr>
          <a:lstStyle/>
          <a:p>
            <a:pPr algn="just">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18-24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a:t>
            </a:r>
            <a:r>
              <a:rPr lang="en-US" altLang="en-US" sz="2800" dirty="0" smtClean="0">
                <a:solidFill>
                  <a:schemeClr val="accent1">
                    <a:lumMod val="50000"/>
                  </a:schemeClr>
                </a:solidFill>
                <a:latin typeface="+mj-lt"/>
                <a:cs typeface="Arial" panose="020B0604020202020204" pitchFamily="34" charset="0"/>
              </a:rPr>
              <a:t>refine the development and supply </a:t>
            </a:r>
            <a:r>
              <a:rPr lang="en-US" altLang="en-US" sz="2800" dirty="0">
                <a:solidFill>
                  <a:schemeClr val="accent1">
                    <a:lumMod val="50000"/>
                  </a:schemeClr>
                </a:solidFill>
                <a:latin typeface="+mj-lt"/>
                <a:cs typeface="Arial" panose="020B0604020202020204" pitchFamily="34" charset="0"/>
              </a:rPr>
              <a:t>the uTIRF station and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Application Development Kit (ADK), supplies, manuals, protocols, reagent kits, cartridge blanks, sample prep modules to other research groups that are developing molecular diagnostic applications. The ADK and uTIRF will facilitate assay development, creating panels of biomarkers, and pre-clinical testing. </a:t>
            </a:r>
          </a:p>
          <a:p>
            <a:pPr algn="just" eaLnBrk="1" hangingPunct="1">
              <a:lnSpc>
                <a:spcPts val="3200"/>
              </a:lnSpc>
              <a:spcAft>
                <a:spcPts val="600"/>
              </a:spcAft>
            </a:pPr>
            <a:r>
              <a:rPr lang="en-US" altLang="en-US" sz="2800" b="1" dirty="0" smtClean="0">
                <a:solidFill>
                  <a:schemeClr val="accent1">
                    <a:lumMod val="50000"/>
                  </a:schemeClr>
                </a:solidFill>
                <a:latin typeface="+mj-lt"/>
                <a:cs typeface="Arial" panose="020B0604020202020204" pitchFamily="34" charset="0"/>
              </a:rPr>
              <a:t>	Deliverables 48 months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TIRF Labs will start manufacturing hand-held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altLang="en-US" sz="2800" dirty="0" smtClean="0">
                <a:solidFill>
                  <a:schemeClr val="accent1">
                    <a:lumMod val="50000"/>
                  </a:schemeClr>
                </a:solidFill>
                <a:latin typeface="+mj-lt"/>
                <a:cs typeface="Arial" panose="020B0604020202020204" pitchFamily="34" charset="0"/>
              </a:rPr>
              <a:t> </a:t>
            </a:r>
            <a:r>
              <a:rPr lang="en-US" altLang="en-US" sz="2800" dirty="0">
                <a:solidFill>
                  <a:schemeClr val="accent1">
                    <a:lumMod val="50000"/>
                  </a:schemeClr>
                </a:solidFill>
                <a:latin typeface="+mj-lt"/>
                <a:cs typeface="Arial" panose="020B0604020202020204" pitchFamily="34" charset="0"/>
              </a:rPr>
              <a:t>devices and begin supplying them to all interested parties, including general public. </a:t>
            </a:r>
          </a:p>
        </p:txBody>
      </p:sp>
      <p:sp>
        <p:nvSpPr>
          <p:cNvPr id="3" name="Rectangle 2">
            <a:extLst>
              <a:ext uri="{FF2B5EF4-FFF2-40B4-BE49-F238E27FC236}">
                <a16:creationId xmlns="" xmlns:a16="http://schemas.microsoft.com/office/drawing/2014/main" id="{2536CF12-6255-4CD5-9CF7-D3F8798D7F2E}"/>
              </a:ext>
            </a:extLst>
          </p:cNvPr>
          <p:cNvSpPr/>
          <p:nvPr/>
        </p:nvSpPr>
        <p:spPr>
          <a:xfrm>
            <a:off x="593852" y="3270862"/>
            <a:ext cx="9144000" cy="4757713"/>
          </a:xfrm>
          <a:prstGeom prst="rect">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12">
            <a:extLst>
              <a:ext uri="{FF2B5EF4-FFF2-40B4-BE49-F238E27FC236}">
                <a16:creationId xmlns="" xmlns:a16="http://schemas.microsoft.com/office/drawing/2014/main" id="{A871F462-4E96-4056-931C-97A1F91811D6}"/>
              </a:ext>
            </a:extLst>
          </p:cNvPr>
          <p:cNvSpPr txBox="1"/>
          <p:nvPr/>
        </p:nvSpPr>
        <p:spPr>
          <a:xfrm>
            <a:off x="908050" y="3270862"/>
            <a:ext cx="4191000" cy="4757713"/>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Project launch</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Manufacture Application Development Kit (ADK)</a:t>
            </a:r>
            <a:endParaRPr lang="en-US" sz="2600" spc="57" dirty="0">
              <a:solidFill>
                <a:srgbClr val="00B050"/>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Design and prototype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spc="57" dirty="0" smtClean="0">
                <a:solidFill>
                  <a:srgbClr val="244357"/>
                </a:solidFill>
                <a:latin typeface="+mj-lt"/>
                <a:cs typeface="Arial" panose="020B0604020202020204" pitchFamily="34" charset="0"/>
              </a:rPr>
              <a:t> reader and </a:t>
            </a:r>
            <a:r>
              <a:rPr lang="en-US" sz="2600" spc="57" dirty="0">
                <a:solidFill>
                  <a:srgbClr val="244357"/>
                </a:solidFill>
                <a:latin typeface="+mj-lt"/>
                <a:cs typeface="Arial" panose="020B0604020202020204" pitchFamily="34" charset="0"/>
              </a:rPr>
              <a:t>cartridge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million </a:t>
            </a:r>
            <a:r>
              <a:rPr lang="en-US" sz="2600" spc="57" dirty="0" smtClean="0">
                <a:solidFill>
                  <a:srgbClr val="244357"/>
                </a:solidFill>
                <a:latin typeface="+mj-lt"/>
                <a:cs typeface="Arial" panose="020B0604020202020204" pitchFamily="34" charset="0"/>
              </a:rPr>
              <a:t>to start  </a:t>
            </a:r>
            <a:r>
              <a:rPr lang="en-US" sz="2600" spc="57" dirty="0">
                <a:solidFill>
                  <a:srgbClr val="244357"/>
                </a:solidFill>
                <a:latin typeface="+mj-lt"/>
                <a:cs typeface="Arial" panose="020B0604020202020204" pitchFamily="34" charset="0"/>
              </a:rPr>
              <a:t>Phase </a:t>
            </a:r>
            <a:r>
              <a:rPr lang="en-US" sz="2600" spc="57" dirty="0" smtClean="0">
                <a:solidFill>
                  <a:srgbClr val="244357"/>
                </a:solidFill>
                <a:latin typeface="+mj-lt"/>
                <a:cs typeface="Arial" panose="020B0604020202020204" pitchFamily="34" charset="0"/>
              </a:rPr>
              <a:t>2 </a:t>
            </a:r>
            <a:r>
              <a:rPr lang="en-US" sz="2600" spc="57" dirty="0">
                <a:solidFill>
                  <a:srgbClr val="244357"/>
                </a:solidFill>
                <a:latin typeface="+mj-lt"/>
                <a:cs typeface="Arial" panose="020B0604020202020204" pitchFamily="34" charset="0"/>
              </a:rPr>
              <a:t>efforts</a:t>
            </a:r>
          </a:p>
        </p:txBody>
      </p:sp>
      <p:sp>
        <p:nvSpPr>
          <p:cNvPr id="6" name="TextBox 15">
            <a:extLst>
              <a:ext uri="{FF2B5EF4-FFF2-40B4-BE49-F238E27FC236}">
                <a16:creationId xmlns="" xmlns:a16="http://schemas.microsoft.com/office/drawing/2014/main" id="{9B2A7725-10FD-4813-BBDB-5BCF3E277403}"/>
              </a:ext>
            </a:extLst>
          </p:cNvPr>
          <p:cNvSpPr txBox="1"/>
          <p:nvPr/>
        </p:nvSpPr>
        <p:spPr>
          <a:xfrm>
            <a:off x="5632450" y="3339849"/>
            <a:ext cx="3775033" cy="4347344"/>
          </a:xfrm>
          <a:prstGeom prst="rect">
            <a:avLst/>
          </a:prstGeom>
        </p:spPr>
        <p:txBody>
          <a:bodyPr wrap="square" lIns="0" tIns="0" rIns="0" bIns="0">
            <a:spAutoFit/>
          </a:bodyPr>
          <a:lstStyle/>
          <a:p>
            <a:pPr algn="ctr">
              <a:lnSpc>
                <a:spcPts val="5078"/>
              </a:lnSpc>
              <a:defRPr/>
            </a:pPr>
            <a:r>
              <a:rPr lang="en-US" sz="3600" b="1" spc="90" dirty="0">
                <a:solidFill>
                  <a:srgbClr val="244357"/>
                </a:solidFill>
                <a:latin typeface="+mj-lt"/>
                <a:cs typeface="Arial" panose="020B0604020202020204" pitchFamily="34" charset="0"/>
              </a:rPr>
              <a:t>18-24 months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Distribute </a:t>
            </a:r>
            <a:r>
              <a:rPr lang="en-US" sz="2600" spc="57" dirty="0" smtClean="0">
                <a:solidFill>
                  <a:srgbClr val="244357"/>
                </a:solidFill>
                <a:latin typeface="+mj-lt"/>
                <a:cs typeface="Arial" panose="020B0604020202020204" pitchFamily="34" charset="0"/>
              </a:rPr>
              <a:t>ADK tools</a:t>
            </a: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License patents and facilitate IP exchange</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Finalize design for </a:t>
            </a:r>
            <a:r>
              <a:rPr lang="en-US" sz="2600" i="1" spc="70" dirty="0">
                <a:solidFill>
                  <a:srgbClr val="244357"/>
                </a:solidFill>
                <a:latin typeface="+mj-lt"/>
                <a:cs typeface="Arial" panose="020B0604020202020204" pitchFamily="34" charset="0"/>
              </a:rPr>
              <a:t>i</a:t>
            </a:r>
            <a:r>
              <a:rPr lang="en-US" sz="2600" spc="70" dirty="0">
                <a:solidFill>
                  <a:srgbClr val="244357"/>
                </a:solidFill>
                <a:latin typeface="+mj-lt"/>
                <a:cs typeface="Arial" panose="020B0604020202020204" pitchFamily="34" charset="0"/>
              </a:rPr>
              <a:t>Diagnostics</a:t>
            </a:r>
            <a:r>
              <a:rPr lang="en-US" sz="2600" spc="57" dirty="0">
                <a:solidFill>
                  <a:srgbClr val="244357"/>
                </a:solidFill>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a:t>
            </a:r>
          </a:p>
        </p:txBody>
      </p:sp>
      <p:grpSp>
        <p:nvGrpSpPr>
          <p:cNvPr id="15" name="Group 3">
            <a:extLst>
              <a:ext uri="{FF2B5EF4-FFF2-40B4-BE49-F238E27FC236}">
                <a16:creationId xmlns="" xmlns:a16="http://schemas.microsoft.com/office/drawing/2014/main" id="{35F5A649-5496-4501-9590-F4C01536100B}"/>
              </a:ext>
            </a:extLst>
          </p:cNvPr>
          <p:cNvGrpSpPr>
            <a:grpSpLocks/>
          </p:cNvGrpSpPr>
          <p:nvPr/>
        </p:nvGrpSpPr>
        <p:grpSpPr bwMode="auto">
          <a:xfrm>
            <a:off x="3212536" y="2542692"/>
            <a:ext cx="424755" cy="464209"/>
            <a:chOff x="0" y="0"/>
            <a:chExt cx="6350000" cy="6350000"/>
          </a:xfrm>
        </p:grpSpPr>
        <p:sp>
          <p:nvSpPr>
            <p:cNvPr id="16" name="Freeform 4">
              <a:extLst>
                <a:ext uri="{FF2B5EF4-FFF2-40B4-BE49-F238E27FC236}">
                  <a16:creationId xmlns="" xmlns:a16="http://schemas.microsoft.com/office/drawing/2014/main" id="{040CE3B5-CAC4-4CA1-B275-921EBF04144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7" name="Group 5">
            <a:extLst>
              <a:ext uri="{FF2B5EF4-FFF2-40B4-BE49-F238E27FC236}">
                <a16:creationId xmlns="" xmlns:a16="http://schemas.microsoft.com/office/drawing/2014/main" id="{29455093-46CE-4F65-B0DE-4870B0ACE714}"/>
              </a:ext>
            </a:extLst>
          </p:cNvPr>
          <p:cNvGrpSpPr>
            <a:grpSpLocks/>
          </p:cNvGrpSpPr>
          <p:nvPr/>
        </p:nvGrpSpPr>
        <p:grpSpPr bwMode="auto">
          <a:xfrm>
            <a:off x="16074357" y="2530475"/>
            <a:ext cx="426358" cy="464209"/>
            <a:chOff x="0" y="0"/>
            <a:chExt cx="6350000" cy="6350000"/>
          </a:xfrm>
        </p:grpSpPr>
        <p:sp>
          <p:nvSpPr>
            <p:cNvPr id="18" name="Freeform 6">
              <a:extLst>
                <a:ext uri="{FF2B5EF4-FFF2-40B4-BE49-F238E27FC236}">
                  <a16:creationId xmlns="" xmlns:a16="http://schemas.microsoft.com/office/drawing/2014/main" id="{C5D5DB0E-30A8-4F42-A82B-9FC381F6AC6F}"/>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19" name="Group 7">
            <a:extLst>
              <a:ext uri="{FF2B5EF4-FFF2-40B4-BE49-F238E27FC236}">
                <a16:creationId xmlns="" xmlns:a16="http://schemas.microsoft.com/office/drawing/2014/main" id="{88C003C3-206C-44AC-8496-8F416FDB5D24}"/>
              </a:ext>
            </a:extLst>
          </p:cNvPr>
          <p:cNvGrpSpPr>
            <a:grpSpLocks/>
          </p:cNvGrpSpPr>
          <p:nvPr/>
        </p:nvGrpSpPr>
        <p:grpSpPr bwMode="auto">
          <a:xfrm>
            <a:off x="11941764" y="2530475"/>
            <a:ext cx="424755" cy="464209"/>
            <a:chOff x="0" y="0"/>
            <a:chExt cx="6350000" cy="6350000"/>
          </a:xfrm>
        </p:grpSpPr>
        <p:sp>
          <p:nvSpPr>
            <p:cNvPr id="20" name="Freeform 8">
              <a:extLst>
                <a:ext uri="{FF2B5EF4-FFF2-40B4-BE49-F238E27FC236}">
                  <a16:creationId xmlns="" xmlns:a16="http://schemas.microsoft.com/office/drawing/2014/main" id="{BDDF7E00-EA3A-4967-B102-B66581A00F63}"/>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grpSp>
        <p:nvGrpSpPr>
          <p:cNvPr id="21" name="Group 9">
            <a:extLst>
              <a:ext uri="{FF2B5EF4-FFF2-40B4-BE49-F238E27FC236}">
                <a16:creationId xmlns="" xmlns:a16="http://schemas.microsoft.com/office/drawing/2014/main" id="{97596DD7-9A59-435D-98C2-AF58E7EFAD75}"/>
              </a:ext>
            </a:extLst>
          </p:cNvPr>
          <p:cNvGrpSpPr>
            <a:grpSpLocks/>
          </p:cNvGrpSpPr>
          <p:nvPr/>
        </p:nvGrpSpPr>
        <p:grpSpPr bwMode="auto">
          <a:xfrm>
            <a:off x="7367815" y="2542692"/>
            <a:ext cx="426358" cy="464209"/>
            <a:chOff x="0" y="0"/>
            <a:chExt cx="6350000" cy="6350000"/>
          </a:xfrm>
        </p:grpSpPr>
        <p:sp>
          <p:nvSpPr>
            <p:cNvPr id="22" name="Freeform 10">
              <a:extLst>
                <a:ext uri="{FF2B5EF4-FFF2-40B4-BE49-F238E27FC236}">
                  <a16:creationId xmlns="" xmlns:a16="http://schemas.microsoft.com/office/drawing/2014/main" id="{AADAE6E3-7A7B-49FC-9F0B-D1BF145F3F15}"/>
                </a:ext>
              </a:extLst>
            </p:cNvPr>
            <p:cNvSpPr>
              <a:spLocks/>
            </p:cNvSpPr>
            <p:nvPr/>
          </p:nvSpPr>
          <p:spPr bwMode="auto">
            <a:xfrm>
              <a:off x="14167" y="0"/>
              <a:ext cx="6321665" cy="6350000"/>
            </a:xfrm>
            <a:custGeom>
              <a:avLst/>
              <a:gdLst>
                <a:gd name="T0" fmla="*/ 3160833 w 6321665"/>
                <a:gd name="T1" fmla="*/ 0 h 6350000"/>
                <a:gd name="T2" fmla="*/ 3160833 w 6321665"/>
                <a:gd name="T3" fmla="*/ 0 h 6350000"/>
                <a:gd name="T4" fmla="*/ 6321666 w 6321665"/>
                <a:gd name="T5" fmla="*/ 3175000 h 6350000"/>
                <a:gd name="T6" fmla="*/ 3160833 w 6321665"/>
                <a:gd name="T7" fmla="*/ 6350000 h 6350000"/>
                <a:gd name="T8" fmla="*/ 0 w 6321665"/>
                <a:gd name="T9" fmla="*/ 3175000 h 6350000"/>
                <a:gd name="T10" fmla="*/ 3160833 w 6321665"/>
                <a:gd name="T11" fmla="*/ 0 h 6350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3C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979"/>
            </a:p>
          </p:txBody>
        </p:sp>
      </p:grpSp>
      <p:sp>
        <p:nvSpPr>
          <p:cNvPr id="10" name="TextBox 18">
            <a:extLst>
              <a:ext uri="{FF2B5EF4-FFF2-40B4-BE49-F238E27FC236}">
                <a16:creationId xmlns="" xmlns:a16="http://schemas.microsoft.com/office/drawing/2014/main" id="{A3DF7814-5692-4C65-BD7B-F67D67C45AF1}"/>
              </a:ext>
            </a:extLst>
          </p:cNvPr>
          <p:cNvSpPr txBox="1"/>
          <p:nvPr/>
        </p:nvSpPr>
        <p:spPr>
          <a:xfrm>
            <a:off x="10737850" y="3370764"/>
            <a:ext cx="3739852" cy="3936975"/>
          </a:xfrm>
          <a:prstGeom prst="rect">
            <a:avLst/>
          </a:prstGeom>
        </p:spPr>
        <p:txBody>
          <a:bodyPr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36 months</a:t>
            </a:r>
            <a:endParaRPr lang="en-US" sz="2638" spc="90"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1"/>
              </a:lnSpc>
              <a:buFont typeface="Arial" panose="020B0604020202020204" pitchFamily="34" charset="0"/>
              <a:buChar char="•"/>
              <a:defRPr/>
            </a:pPr>
            <a:r>
              <a:rPr lang="en-US" sz="2600" spc="57" dirty="0">
                <a:solidFill>
                  <a:srgbClr val="244357"/>
                </a:solidFill>
                <a:latin typeface="+mj-lt"/>
                <a:cs typeface="Arial" panose="020B0604020202020204" pitchFamily="34" charset="0"/>
              </a:rPr>
              <a:t>Integration of new arrays and diagnostics panels</a:t>
            </a:r>
          </a:p>
          <a:p>
            <a:pPr marL="457200" indent="-457200">
              <a:lnSpc>
                <a:spcPts val="3231"/>
              </a:lnSpc>
              <a:buFont typeface="Arial" panose="020B0604020202020204" pitchFamily="34" charset="0"/>
              <a:buChar char="•"/>
              <a:defRPr/>
            </a:pPr>
            <a:endParaRPr lang="en-US" sz="2600" spc="57" dirty="0">
              <a:solidFill>
                <a:srgbClr val="244357"/>
              </a:solidFill>
              <a:latin typeface="+mj-lt"/>
              <a:cs typeface="Arial" panose="020B0604020202020204" pitchFamily="34" charset="0"/>
            </a:endParaRPr>
          </a:p>
          <a:p>
            <a:pPr marL="457200" indent="-457200">
              <a:lnSpc>
                <a:spcPts val="3232"/>
              </a:lnSpc>
              <a:buFont typeface="Arial" panose="020B0604020202020204" pitchFamily="34" charset="0"/>
              <a:buChar char="•"/>
              <a:defRPr/>
            </a:pPr>
            <a:r>
              <a:rPr lang="en-US" sz="2600" spc="57" dirty="0">
                <a:solidFill>
                  <a:srgbClr val="244357"/>
                </a:solidFill>
                <a:latin typeface="+mj-lt"/>
                <a:cs typeface="Arial" panose="020B0604020202020204" pitchFamily="34" charset="0"/>
              </a:rPr>
              <a:t>Raise $</a:t>
            </a:r>
            <a:r>
              <a:rPr lang="en-US" sz="2600" spc="57" dirty="0" smtClean="0">
                <a:solidFill>
                  <a:srgbClr val="244357"/>
                </a:solidFill>
                <a:latin typeface="+mj-lt"/>
                <a:cs typeface="Arial" panose="020B0604020202020204" pitchFamily="34" charset="0"/>
              </a:rPr>
              <a:t>64 million </a:t>
            </a:r>
            <a:r>
              <a:rPr lang="en-US" sz="2600" spc="57" dirty="0">
                <a:solidFill>
                  <a:srgbClr val="244357"/>
                </a:solidFill>
                <a:latin typeface="+mj-lt"/>
                <a:cs typeface="Arial" panose="020B0604020202020204" pitchFamily="34" charset="0"/>
              </a:rPr>
              <a:t>for </a:t>
            </a:r>
            <a:r>
              <a:rPr lang="en-US" sz="2600" spc="57" dirty="0" smtClean="0">
                <a:solidFill>
                  <a:srgbClr val="244357"/>
                </a:solidFill>
                <a:latin typeface="+mj-lt"/>
                <a:cs typeface="Arial" panose="020B0604020202020204" pitchFamily="34" charset="0"/>
              </a:rPr>
              <a:t>manufacturing </a:t>
            </a:r>
            <a:r>
              <a:rPr lang="en-US" sz="2600" spc="57" dirty="0">
                <a:solidFill>
                  <a:srgbClr val="244357"/>
                </a:solidFill>
                <a:latin typeface="+mj-lt"/>
                <a:cs typeface="Arial" panose="020B0604020202020204" pitchFamily="34" charset="0"/>
              </a:rPr>
              <a:t>and integration</a:t>
            </a:r>
          </a:p>
        </p:txBody>
      </p:sp>
      <p:sp>
        <p:nvSpPr>
          <p:cNvPr id="12" name="TextBox 21">
            <a:extLst>
              <a:ext uri="{FF2B5EF4-FFF2-40B4-BE49-F238E27FC236}">
                <a16:creationId xmlns="" xmlns:a16="http://schemas.microsoft.com/office/drawing/2014/main" id="{0C872E48-450F-4F96-9638-9D69578D378F}"/>
              </a:ext>
            </a:extLst>
          </p:cNvPr>
          <p:cNvSpPr txBox="1"/>
          <p:nvPr/>
        </p:nvSpPr>
        <p:spPr>
          <a:xfrm>
            <a:off x="14852650" y="3342386"/>
            <a:ext cx="4495800" cy="4501232"/>
          </a:xfrm>
          <a:prstGeom prst="rect">
            <a:avLst/>
          </a:prstGeom>
        </p:spPr>
        <p:txBody>
          <a:bodyPr wrap="square" lIns="0" tIns="0" rIns="0" bIns="0">
            <a:spAutoFit/>
          </a:bodyPr>
          <a:lstStyle/>
          <a:p>
            <a:pPr algn="ctr">
              <a:lnSpc>
                <a:spcPts val="5079"/>
              </a:lnSpc>
              <a:defRPr/>
            </a:pPr>
            <a:r>
              <a:rPr lang="en-US" sz="3600" b="1" spc="90" dirty="0">
                <a:solidFill>
                  <a:srgbClr val="244357"/>
                </a:solidFill>
                <a:latin typeface="+mj-lt"/>
                <a:cs typeface="Arial" panose="020B0604020202020204" pitchFamily="34" charset="0"/>
              </a:rPr>
              <a:t>48 months</a:t>
            </a:r>
            <a:endParaRPr lang="en-US" sz="3628" b="1" spc="90" dirty="0">
              <a:solidFill>
                <a:srgbClr val="244357"/>
              </a:solidFill>
              <a:latin typeface="+mj-lt"/>
              <a:cs typeface="Arial" panose="020B0604020202020204" pitchFamily="34" charset="0"/>
            </a:endParaRP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Large-scale manufacturing and distribution of </a:t>
            </a:r>
            <a:r>
              <a:rPr lang="en-US" sz="2600" i="1" spc="70" dirty="0" smtClean="0">
                <a:solidFill>
                  <a:srgbClr val="244357"/>
                </a:solidFill>
                <a:latin typeface="+mj-lt"/>
                <a:cs typeface="Arial" panose="020B0604020202020204" pitchFamily="34" charset="0"/>
              </a:rPr>
              <a:t>i</a:t>
            </a:r>
            <a:r>
              <a:rPr lang="en-US" sz="2600" spc="70" dirty="0" smtClean="0">
                <a:solidFill>
                  <a:srgbClr val="244357"/>
                </a:solidFill>
                <a:latin typeface="+mj-lt"/>
                <a:cs typeface="Arial" panose="020B0604020202020204" pitchFamily="34" charset="0"/>
              </a:rPr>
              <a:t>Diagnostics</a:t>
            </a:r>
            <a:r>
              <a:rPr lang="en-US" sz="2600" b="0" i="1" baseline="30000" dirty="0" smtClean="0">
                <a:solidFill>
                  <a:schemeClr val="accent1">
                    <a:lumMod val="50000"/>
                  </a:schemeClr>
                </a:solidFill>
                <a:effectLst/>
                <a:latin typeface="+mj-lt"/>
                <a:cs typeface="Arial" panose="020B0604020202020204" pitchFamily="34" charset="0"/>
              </a:rPr>
              <a:t> </a:t>
            </a:r>
            <a:r>
              <a:rPr lang="en-US" sz="2600" spc="57" dirty="0" smtClean="0">
                <a:solidFill>
                  <a:srgbClr val="244357"/>
                </a:solidFill>
                <a:latin typeface="+mj-lt"/>
                <a:cs typeface="Arial" panose="020B0604020202020204" pitchFamily="34" charset="0"/>
              </a:rPr>
              <a:t>reader and </a:t>
            </a:r>
            <a:r>
              <a:rPr lang="en-US" sz="2600" spc="57" dirty="0">
                <a:solidFill>
                  <a:srgbClr val="244357"/>
                </a:solidFill>
                <a:latin typeface="+mj-lt"/>
                <a:cs typeface="Arial" panose="020B0604020202020204" pitchFamily="34" charset="0"/>
              </a:rPr>
              <a:t>cartridges for 12-20 applications including SARS, other infectious diseases.</a:t>
            </a:r>
          </a:p>
          <a:p>
            <a:pPr marL="457200" indent="-457200">
              <a:lnSpc>
                <a:spcPts val="3231"/>
              </a:lnSpc>
              <a:spcAft>
                <a:spcPts val="1200"/>
              </a:spcAft>
              <a:buFont typeface="Arial" panose="020B0604020202020204" pitchFamily="34" charset="0"/>
              <a:buChar char="•"/>
              <a:defRPr/>
            </a:pPr>
            <a:r>
              <a:rPr lang="en-US" sz="2600" spc="57" dirty="0">
                <a:solidFill>
                  <a:srgbClr val="244357"/>
                </a:solidFill>
                <a:latin typeface="+mj-lt"/>
                <a:cs typeface="Arial" panose="020B0604020202020204" pitchFamily="34" charset="0"/>
              </a:rPr>
              <a:t>Panel of ~30-40 assays for personalized treatment of </a:t>
            </a:r>
            <a:r>
              <a:rPr lang="en-US" sz="2600" spc="57" dirty="0" smtClean="0">
                <a:solidFill>
                  <a:srgbClr val="244357"/>
                </a:solidFill>
                <a:latin typeface="+mj-lt"/>
                <a:cs typeface="Arial" panose="020B0604020202020204" pitchFamily="34" charset="0"/>
              </a:rPr>
              <a:t>infectious diseases</a:t>
            </a:r>
            <a:endParaRPr lang="en-US" sz="2600" spc="57" dirty="0">
              <a:solidFill>
                <a:srgbClr val="244357"/>
              </a:solidFill>
              <a:latin typeface="+mj-lt"/>
              <a:cs typeface="Arial" panose="020B0604020202020204" pitchFamily="34" charset="0"/>
            </a:endParaRPr>
          </a:p>
        </p:txBody>
      </p:sp>
      <p:sp>
        <p:nvSpPr>
          <p:cNvPr id="29"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1966989" y="1773628"/>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12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32" name="AutoShape 2">
            <a:extLst>
              <a:ext uri="{FF2B5EF4-FFF2-40B4-BE49-F238E27FC236}">
                <a16:creationId xmlns="" xmlns:a16="http://schemas.microsoft.com/office/drawing/2014/main" id="{29ACC63D-E927-481F-BC90-C31E0BC92F6E}"/>
              </a:ext>
            </a:extLst>
          </p:cNvPr>
          <p:cNvSpPr>
            <a:spLocks noChangeArrowheads="1"/>
          </p:cNvSpPr>
          <p:nvPr/>
        </p:nvSpPr>
        <p:spPr bwMode="auto">
          <a:xfrm>
            <a:off x="593852" y="2748813"/>
            <a:ext cx="18650104" cy="139612"/>
          </a:xfrm>
          <a:prstGeom prst="rect">
            <a:avLst/>
          </a:prstGeom>
          <a:solidFill>
            <a:srgbClr val="43C3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492570" y="142528"/>
            <a:ext cx="2172843" cy="2199526"/>
          </a:xfrm>
          <a:prstGeom prst="rect">
            <a:avLst/>
          </a:prstGeom>
        </p:spPr>
      </p:pic>
      <p:sp>
        <p:nvSpPr>
          <p:cNvPr id="24"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6339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24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6"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109118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36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28" name="TextBox 34">
            <a:extLst>
              <a:ext uri="{FF2B5EF4-FFF2-40B4-BE49-F238E27FC236}">
                <a16:creationId xmlns="" xmlns:a16="http://schemas.microsoft.com/office/drawing/2014/main" id="{048AE7DA-06DA-473F-9AA4-DEF57C8A940A}"/>
              </a:ext>
            </a:extLst>
          </p:cNvPr>
          <p:cNvSpPr txBox="1">
            <a:spLocks noChangeArrowheads="1"/>
          </p:cNvSpPr>
          <p:nvPr/>
        </p:nvSpPr>
        <p:spPr bwMode="auto">
          <a:xfrm>
            <a:off x="15179060" y="1768475"/>
            <a:ext cx="24929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smtClean="0">
                <a:solidFill>
                  <a:schemeClr val="accent1">
                    <a:lumMod val="50000"/>
                  </a:schemeClr>
                </a:solidFill>
                <a:latin typeface="Arial" panose="020B0604020202020204" pitchFamily="34" charset="0"/>
                <a:cs typeface="Arial" panose="020B0604020202020204" pitchFamily="34" charset="0"/>
              </a:rPr>
              <a:t>48 months</a:t>
            </a:r>
            <a:endParaRPr lang="en-US" altLang="en-US" sz="3600" b="1" dirty="0">
              <a:solidFill>
                <a:schemeClr val="accent1">
                  <a:lumMod val="50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17468134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CBAA42EA-149F-4A44-8C2A-7D9370919A36}"/>
              </a:ext>
            </a:extLst>
          </p:cNvPr>
          <p:cNvPicPr>
            <a:picLocks noChangeAspect="1"/>
          </p:cNvPicPr>
          <p:nvPr/>
        </p:nvPicPr>
        <p:blipFill>
          <a:blip r:embed="rId3"/>
          <a:stretch>
            <a:fillRect/>
          </a:stretch>
        </p:blipFill>
        <p:spPr>
          <a:xfrm rot="16200000">
            <a:off x="4292386" y="6721117"/>
            <a:ext cx="3067050" cy="3990975"/>
          </a:xfrm>
          <a:prstGeom prst="rect">
            <a:avLst/>
          </a:prstGeom>
        </p:spPr>
      </p:pic>
      <p:pic>
        <p:nvPicPr>
          <p:cNvPr id="17424" name="Picture 2">
            <a:extLst>
              <a:ext uri="{FF2B5EF4-FFF2-40B4-BE49-F238E27FC236}">
                <a16:creationId xmlns="" xmlns:a16="http://schemas.microsoft.com/office/drawing/2014/main" id="{18BC9AFA-319F-4DBF-A58A-087403EFD68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31898" b="34973"/>
          <a:stretch>
            <a:fillRect/>
          </a:stretch>
        </p:blipFill>
        <p:spPr bwMode="auto">
          <a:xfrm>
            <a:off x="16561988" y="7731772"/>
            <a:ext cx="2066255" cy="127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5" name="Picture 3">
            <a:extLst>
              <a:ext uri="{FF2B5EF4-FFF2-40B4-BE49-F238E27FC236}">
                <a16:creationId xmlns="" xmlns:a16="http://schemas.microsoft.com/office/drawing/2014/main" id="{D920F2AB-4EA7-400F-884E-8AE0A8B419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38361" b="22694"/>
          <a:stretch>
            <a:fillRect/>
          </a:stretch>
        </p:blipFill>
        <p:spPr bwMode="auto">
          <a:xfrm>
            <a:off x="12808442" y="7607265"/>
            <a:ext cx="2787000" cy="170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6" name="AutoShape 3">
            <a:extLst>
              <a:ext uri="{FF2B5EF4-FFF2-40B4-BE49-F238E27FC236}">
                <a16:creationId xmlns="" xmlns:a16="http://schemas.microsoft.com/office/drawing/2014/main" id="{A4C890FD-FE1B-4B4F-A6AB-76E7EA254D40}"/>
              </a:ext>
            </a:extLst>
          </p:cNvPr>
          <p:cNvSpPr>
            <a:spLocks noChangeArrowheads="1"/>
          </p:cNvSpPr>
          <p:nvPr/>
        </p:nvSpPr>
        <p:spPr bwMode="auto">
          <a:xfrm rot="5400000">
            <a:off x="7072547" y="6140449"/>
            <a:ext cx="8823498" cy="45719"/>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sp>
        <p:nvSpPr>
          <p:cNvPr id="10" name="TextBox 25">
            <a:extLst>
              <a:ext uri="{FF2B5EF4-FFF2-40B4-BE49-F238E27FC236}">
                <a16:creationId xmlns="" xmlns:a16="http://schemas.microsoft.com/office/drawing/2014/main" id="{4C6F8ABA-E64A-48A9-BF25-3DC53A5B8019}"/>
              </a:ext>
            </a:extLst>
          </p:cNvPr>
          <p:cNvSpPr txBox="1"/>
          <p:nvPr/>
        </p:nvSpPr>
        <p:spPr>
          <a:xfrm>
            <a:off x="7816707" y="661271"/>
            <a:ext cx="3859428" cy="769441"/>
          </a:xfrm>
          <a:prstGeom prst="rect">
            <a:avLst/>
          </a:prstGeom>
          <a:noFill/>
        </p:spPr>
        <p:txBody>
          <a:bodyPr wrap="square" rtlCol="0">
            <a:spAutoFit/>
          </a:bodyPr>
          <a:lstStyle/>
          <a:p>
            <a:r>
              <a:rPr lang="en-US" sz="4400" b="1" dirty="0" smtClean="0">
                <a:solidFill>
                  <a:schemeClr val="accent1">
                    <a:lumMod val="50000"/>
                  </a:schemeClr>
                </a:solidFill>
                <a:effectLst/>
                <a:latin typeface="+mj-lt"/>
                <a:cs typeface="Arial" panose="020B0604020202020204" pitchFamily="34" charset="0"/>
              </a:rPr>
              <a:t>Deliverables</a:t>
            </a:r>
            <a:endParaRPr lang="en-US" sz="4400" b="1" i="1" dirty="0">
              <a:solidFill>
                <a:schemeClr val="accent1">
                  <a:lumMod val="50000"/>
                </a:schemeClr>
              </a:solidFill>
              <a:effectLst/>
              <a:latin typeface="+mj-lt"/>
              <a:cs typeface="Arial" panose="020B0604020202020204" pitchFamily="34" charset="0"/>
            </a:endParaRPr>
          </a:p>
        </p:txBody>
      </p:sp>
      <p:pic>
        <p:nvPicPr>
          <p:cNvPr id="11" name="Picture 10">
            <a:extLst>
              <a:ext uri="{FF2B5EF4-FFF2-40B4-BE49-F238E27FC236}">
                <a16:creationId xmlns="" xmlns:a16="http://schemas.microsoft.com/office/drawing/2014/main" id="{8E5D7080-DFF3-4E44-8B2C-71DB7B1882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72654" y="2905644"/>
            <a:ext cx="4213745" cy="3560789"/>
          </a:xfrm>
          <a:prstGeom prst="rect">
            <a:avLst/>
          </a:prstGeom>
        </p:spPr>
      </p:pic>
      <p:sp>
        <p:nvSpPr>
          <p:cNvPr id="16" name="TextBox 15">
            <a:extLst>
              <a:ext uri="{FF2B5EF4-FFF2-40B4-BE49-F238E27FC236}">
                <a16:creationId xmlns="" xmlns:a16="http://schemas.microsoft.com/office/drawing/2014/main" id="{3A31FA6A-F132-4419-9A03-591CD1D17B26}"/>
              </a:ext>
            </a:extLst>
          </p:cNvPr>
          <p:cNvSpPr txBox="1"/>
          <p:nvPr/>
        </p:nvSpPr>
        <p:spPr>
          <a:xfrm>
            <a:off x="4745278" y="1878368"/>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Home Use</a:t>
            </a:r>
            <a:endParaRPr lang="en-US" sz="3200" b="1" i="1" dirty="0">
              <a:solidFill>
                <a:schemeClr val="accent1">
                  <a:lumMod val="50000"/>
                </a:schemeClr>
              </a:solidFill>
              <a:latin typeface="+mj-lt"/>
            </a:endParaRPr>
          </a:p>
        </p:txBody>
      </p:sp>
      <p:sp>
        <p:nvSpPr>
          <p:cNvPr id="17" name="TextBox 16">
            <a:extLst>
              <a:ext uri="{FF2B5EF4-FFF2-40B4-BE49-F238E27FC236}">
                <a16:creationId xmlns="" xmlns:a16="http://schemas.microsoft.com/office/drawing/2014/main" id="{C86C21E2-26ED-413F-9F7C-AEC80E6F2A5F}"/>
              </a:ext>
            </a:extLst>
          </p:cNvPr>
          <p:cNvSpPr txBox="1"/>
          <p:nvPr/>
        </p:nvSpPr>
        <p:spPr>
          <a:xfrm>
            <a:off x="4142885" y="6564208"/>
            <a:ext cx="3961342" cy="523220"/>
          </a:xfrm>
          <a:prstGeom prst="rect">
            <a:avLst/>
          </a:prstGeom>
          <a:noFill/>
        </p:spPr>
        <p:txBody>
          <a:bodyPr wrap="square">
            <a:spAutoFit/>
          </a:bodyPr>
          <a:lstStyle/>
          <a:p>
            <a:r>
              <a:rPr lang="en-US" sz="2800" b="1" i="1" spc="70" dirty="0">
                <a:latin typeface="+mj-lt"/>
                <a:cs typeface="Arial" panose="020B0604020202020204" pitchFamily="34" charset="0"/>
              </a:rPr>
              <a:t>iDiagnostics</a:t>
            </a:r>
            <a:r>
              <a:rPr lang="en-US" sz="2800" b="1" i="1" baseline="30000" dirty="0">
                <a:effectLst/>
                <a:latin typeface="+mj-lt"/>
                <a:cs typeface="Arial" panose="020B0604020202020204" pitchFamily="34" charset="0"/>
              </a:rPr>
              <a:t>®</a:t>
            </a:r>
            <a:r>
              <a:rPr lang="en-US" altLang="en-US" sz="2800" b="1" i="1" dirty="0">
                <a:latin typeface="+mj-lt"/>
                <a:cs typeface="Arial" panose="020B0604020202020204" pitchFamily="34" charset="0"/>
              </a:rPr>
              <a:t> </a:t>
            </a:r>
            <a:r>
              <a:rPr lang="en-US" altLang="en-US" sz="2800" b="1" i="1" dirty="0" smtClean="0">
                <a:latin typeface="+mj-lt"/>
                <a:cs typeface="Arial" panose="020B0604020202020204" pitchFamily="34" charset="0"/>
              </a:rPr>
              <a:t>Reader</a:t>
            </a:r>
            <a:endParaRPr lang="en-US" sz="2800" b="1" i="1" dirty="0">
              <a:latin typeface="+mj-lt"/>
            </a:endParaRPr>
          </a:p>
        </p:txBody>
      </p:sp>
      <p:sp>
        <p:nvSpPr>
          <p:cNvPr id="20" name="TextBox 19">
            <a:extLst>
              <a:ext uri="{FF2B5EF4-FFF2-40B4-BE49-F238E27FC236}">
                <a16:creationId xmlns="" xmlns:a16="http://schemas.microsoft.com/office/drawing/2014/main" id="{B302CCD3-D1C3-4A5D-845D-B8D281309F56}"/>
              </a:ext>
            </a:extLst>
          </p:cNvPr>
          <p:cNvSpPr txBox="1"/>
          <p:nvPr/>
        </p:nvSpPr>
        <p:spPr>
          <a:xfrm>
            <a:off x="14344548" y="1878367"/>
            <a:ext cx="3441641" cy="584775"/>
          </a:xfrm>
          <a:prstGeom prst="rect">
            <a:avLst/>
          </a:prstGeom>
          <a:noFill/>
        </p:spPr>
        <p:txBody>
          <a:bodyPr wrap="square">
            <a:spAutoFit/>
          </a:bodyPr>
          <a:lstStyle/>
          <a:p>
            <a:r>
              <a:rPr lang="en-US" altLang="en-US" sz="3200" b="1" i="1" dirty="0">
                <a:solidFill>
                  <a:schemeClr val="accent1">
                    <a:lumMod val="50000"/>
                  </a:schemeClr>
                </a:solidFill>
                <a:latin typeface="+mj-lt"/>
                <a:cs typeface="Arial" panose="020B0604020202020204" pitchFamily="34" charset="0"/>
              </a:rPr>
              <a:t>Laboratory Use</a:t>
            </a:r>
            <a:endParaRPr lang="en-US" sz="3200" b="1" i="1" dirty="0">
              <a:solidFill>
                <a:schemeClr val="accent1">
                  <a:lumMod val="50000"/>
                </a:schemeClr>
              </a:solidFill>
              <a:latin typeface="+mj-lt"/>
            </a:endParaRPr>
          </a:p>
        </p:txBody>
      </p:sp>
      <p:sp>
        <p:nvSpPr>
          <p:cNvPr id="21" name="TextBox 20">
            <a:extLst>
              <a:ext uri="{FF2B5EF4-FFF2-40B4-BE49-F238E27FC236}">
                <a16:creationId xmlns="" xmlns:a16="http://schemas.microsoft.com/office/drawing/2014/main" id="{290BFAA1-503B-42B7-AE07-0E34C2928B62}"/>
              </a:ext>
            </a:extLst>
          </p:cNvPr>
          <p:cNvSpPr txBox="1"/>
          <p:nvPr/>
        </p:nvSpPr>
        <p:spPr>
          <a:xfrm>
            <a:off x="3194050" y="10236855"/>
            <a:ext cx="5523976" cy="523220"/>
          </a:xfrm>
          <a:prstGeom prst="rect">
            <a:avLst/>
          </a:prstGeom>
          <a:noFill/>
        </p:spPr>
        <p:txBody>
          <a:bodyPr wrap="square">
            <a:spAutoFit/>
          </a:bodyPr>
          <a:lstStyle/>
          <a:p>
            <a:r>
              <a:rPr lang="en-US" sz="2800" b="1" i="1" spc="70" dirty="0">
                <a:latin typeface="+mj-lt"/>
                <a:cs typeface="Arial" panose="020B0604020202020204" pitchFamily="34" charset="0"/>
              </a:rPr>
              <a:t>Disposable microarray cartridges</a:t>
            </a:r>
            <a:endParaRPr lang="en-US" sz="2800" b="1" i="1" dirty="0">
              <a:latin typeface="+mj-lt"/>
              <a:cs typeface="Arial" panose="020B0604020202020204" pitchFamily="34" charset="0"/>
            </a:endParaRPr>
          </a:p>
        </p:txBody>
      </p:sp>
      <p:sp>
        <p:nvSpPr>
          <p:cNvPr id="27" name="TextBox 26">
            <a:extLst>
              <a:ext uri="{FF2B5EF4-FFF2-40B4-BE49-F238E27FC236}">
                <a16:creationId xmlns="" xmlns:a16="http://schemas.microsoft.com/office/drawing/2014/main" id="{34FE381E-27BD-45BC-AA96-C105FB1F0CA4}"/>
              </a:ext>
            </a:extLst>
          </p:cNvPr>
          <p:cNvSpPr txBox="1"/>
          <p:nvPr/>
        </p:nvSpPr>
        <p:spPr>
          <a:xfrm>
            <a:off x="12674468" y="9312275"/>
            <a:ext cx="6133215" cy="523220"/>
          </a:xfrm>
          <a:prstGeom prst="rect">
            <a:avLst/>
          </a:prstGeom>
          <a:noFill/>
        </p:spPr>
        <p:txBody>
          <a:bodyPr wrap="square">
            <a:spAutoFit/>
          </a:bodyPr>
          <a:lstStyle/>
          <a:p>
            <a:r>
              <a:rPr lang="en-US" sz="2800" b="1" i="1" spc="70" dirty="0" smtClean="0">
                <a:latin typeface="+mj-lt"/>
                <a:cs typeface="Arial" panose="020B0604020202020204" pitchFamily="34" charset="0"/>
              </a:rPr>
              <a:t>Other application </a:t>
            </a:r>
            <a:r>
              <a:rPr lang="en-US" sz="2800" b="1" i="1" spc="70" dirty="0">
                <a:latin typeface="+mj-lt"/>
                <a:cs typeface="Arial" panose="020B0604020202020204" pitchFamily="34" charset="0"/>
              </a:rPr>
              <a:t>d</a:t>
            </a:r>
            <a:r>
              <a:rPr lang="en-US" sz="2800" b="1" i="1" spc="70" dirty="0" smtClean="0">
                <a:latin typeface="+mj-lt"/>
                <a:cs typeface="Arial" panose="020B0604020202020204" pitchFamily="34" charset="0"/>
              </a:rPr>
              <a:t>evelopment tools</a:t>
            </a:r>
            <a:endParaRPr lang="en-US" sz="2800" b="1" i="1" dirty="0">
              <a:latin typeface="+mj-lt"/>
              <a:cs typeface="Arial" panose="020B0604020202020204" pitchFamily="34" charset="0"/>
            </a:endParaRPr>
          </a:p>
        </p:txBody>
      </p:sp>
      <p:sp>
        <p:nvSpPr>
          <p:cNvPr id="28" name="AutoShape 3">
            <a:extLst>
              <a:ext uri="{FF2B5EF4-FFF2-40B4-BE49-F238E27FC236}">
                <a16:creationId xmlns="" xmlns:a16="http://schemas.microsoft.com/office/drawing/2014/main" id="{82EDA63E-5844-4D0C-8880-45E5CB09D82B}"/>
              </a:ext>
            </a:extLst>
          </p:cNvPr>
          <p:cNvSpPr>
            <a:spLocks noChangeArrowheads="1"/>
          </p:cNvSpPr>
          <p:nvPr/>
        </p:nvSpPr>
        <p:spPr bwMode="auto">
          <a:xfrm rot="10800000" flipV="1">
            <a:off x="1748782" y="2595996"/>
            <a:ext cx="17980668" cy="51590"/>
          </a:xfrm>
          <a:prstGeom prst="rect">
            <a:avLst/>
          </a:prstGeom>
          <a:solidFill>
            <a:srgbClr val="0070C0"/>
          </a:solidFill>
          <a:ln>
            <a:noFill/>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sz="1979"/>
          </a:p>
        </p:txBody>
      </p:sp>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23" name="TextBox 22">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
        <p:nvSpPr>
          <p:cNvPr id="24" name="TextBox 23">
            <a:extLst>
              <a:ext uri="{FF2B5EF4-FFF2-40B4-BE49-F238E27FC236}">
                <a16:creationId xmlns="" xmlns:a16="http://schemas.microsoft.com/office/drawing/2014/main" id="{3800551E-3DCB-4E37-AD60-8938A1F45815}"/>
              </a:ext>
            </a:extLst>
          </p:cNvPr>
          <p:cNvSpPr txBox="1"/>
          <p:nvPr/>
        </p:nvSpPr>
        <p:spPr>
          <a:xfrm>
            <a:off x="13612155" y="6512887"/>
            <a:ext cx="4213746" cy="954107"/>
          </a:xfrm>
          <a:prstGeom prst="rect">
            <a:avLst/>
          </a:prstGeom>
          <a:noFill/>
        </p:spPr>
        <p:txBody>
          <a:bodyPr wrap="square">
            <a:spAutoFit/>
          </a:bodyPr>
          <a:lstStyle/>
          <a:p>
            <a:pPr algn="ctr"/>
            <a:r>
              <a:rPr lang="en-US" altLang="en-US" sz="2800" b="1" i="1" dirty="0" smtClean="0">
                <a:solidFill>
                  <a:schemeClr val="accent1">
                    <a:lumMod val="50000"/>
                  </a:schemeClr>
                </a:solidFill>
                <a:latin typeface="+mj-lt"/>
                <a:cs typeface="Arial" panose="020B0604020202020204" pitchFamily="34" charset="0"/>
              </a:rPr>
              <a:t>uTIRF station – one of the development tools</a:t>
            </a:r>
            <a:endParaRPr lang="en-US" sz="2800" b="1" i="1" dirty="0">
              <a:latin typeface="+mj-lt"/>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3349" y="2784358"/>
            <a:ext cx="4605377" cy="364896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2736850" y="653925"/>
            <a:ext cx="107442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TIRF Labs’ Team and Principal Investigator</a:t>
            </a:r>
            <a:endParaRPr lang="en-US" sz="4400" b="1" dirty="0">
              <a:solidFill>
                <a:schemeClr val="accent1">
                  <a:lumMod val="50000"/>
                </a:schemeClr>
              </a:solidFill>
              <a:effectLst/>
              <a:latin typeface="+mj-lt"/>
              <a:cs typeface="Arial" panose="020B0604020202020204" pitchFamily="34" charset="0"/>
            </a:endParaRPr>
          </a:p>
        </p:txBody>
      </p:sp>
      <p:sp>
        <p:nvSpPr>
          <p:cNvPr id="13" name="TextBox 25">
            <a:extLst>
              <a:ext uri="{FF2B5EF4-FFF2-40B4-BE49-F238E27FC236}">
                <a16:creationId xmlns="" xmlns:a16="http://schemas.microsoft.com/office/drawing/2014/main" id="{E248EF0C-8163-48DE-9FB1-E1E8C0AD9E94}"/>
              </a:ext>
            </a:extLst>
          </p:cNvPr>
          <p:cNvSpPr txBox="1"/>
          <p:nvPr/>
        </p:nvSpPr>
        <p:spPr>
          <a:xfrm>
            <a:off x="1060450" y="1616075"/>
            <a:ext cx="13106400" cy="8710077"/>
          </a:xfrm>
          <a:prstGeom prst="rect">
            <a:avLst/>
          </a:prstGeom>
          <a:noFill/>
        </p:spPr>
        <p:txBody>
          <a:bodyPr wrap="square" rtlCol="0">
            <a:spAutoFit/>
          </a:bodyPr>
          <a:lstStyle/>
          <a:p>
            <a:pPr>
              <a:defRPr/>
            </a:pPr>
            <a:r>
              <a:rPr lang="en-US" sz="2800" spc="70" dirty="0">
                <a:solidFill>
                  <a:schemeClr val="accent1">
                    <a:lumMod val="50000"/>
                  </a:schemeClr>
                </a:solidFill>
                <a:latin typeface="+mj-lt"/>
                <a:cs typeface="Arial" panose="020B0604020202020204" pitchFamily="34" charset="0"/>
              </a:rPr>
              <a:t>	</a:t>
            </a:r>
            <a:r>
              <a:rPr lang="en-US" sz="2800" spc="70" dirty="0" smtClean="0">
                <a:solidFill>
                  <a:schemeClr val="accent1">
                    <a:lumMod val="50000"/>
                  </a:schemeClr>
                </a:solidFill>
                <a:latin typeface="+mj-lt"/>
                <a:cs typeface="Arial" panose="020B0604020202020204" pitchFamily="34" charset="0"/>
              </a:rPr>
              <a:t>	TIRF </a:t>
            </a:r>
            <a:r>
              <a:rPr lang="en-US" sz="2800" spc="70" dirty="0">
                <a:solidFill>
                  <a:schemeClr val="accent1">
                    <a:lumMod val="50000"/>
                  </a:schemeClr>
                </a:solidFill>
                <a:latin typeface="+mj-lt"/>
                <a:cs typeface="Arial" panose="020B0604020202020204" pitchFamily="34" charset="0"/>
              </a:rPr>
              <a:t>Labs’ team is described at URL: </a:t>
            </a:r>
            <a:r>
              <a:rPr lang="en-US" sz="2800" spc="70" dirty="0">
                <a:solidFill>
                  <a:srgbClr val="0000FF"/>
                </a:solidFill>
                <a:latin typeface="+mj-lt"/>
                <a:cs typeface="Arial" panose="020B0604020202020204" pitchFamily="34" charset="0"/>
              </a:rPr>
              <a:t>www.i-diagnostics.net/about.html</a:t>
            </a:r>
            <a:r>
              <a:rPr lang="en-US" sz="2800" spc="70" dirty="0">
                <a:solidFill>
                  <a:schemeClr val="accent1">
                    <a:lumMod val="50000"/>
                  </a:schemeClr>
                </a:solidFill>
                <a:latin typeface="+mj-lt"/>
                <a:cs typeface="Arial" panose="020B0604020202020204" pitchFamily="34" charset="0"/>
              </a:rPr>
              <a:t>. </a:t>
            </a:r>
          </a:p>
          <a:p>
            <a:pPr algn="just">
              <a:defRPr/>
            </a:pPr>
            <a:r>
              <a:rPr lang="en-US" sz="2800" spc="70" dirty="0">
                <a:solidFill>
                  <a:schemeClr val="accent1">
                    <a:lumMod val="50000"/>
                  </a:schemeClr>
                </a:solidFill>
                <a:latin typeface="+mj-lt"/>
                <a:cs typeface="Arial" panose="020B0604020202020204" pitchFamily="34" charset="0"/>
              </a:rPr>
              <a:t>	The Principal Investigator, Dr.</a:t>
            </a:r>
            <a:r>
              <a:rPr lang="en-US" sz="2800" b="0" i="0" u="none" strike="noStrike" cap="none" spc="70" dirty="0">
                <a:solidFill>
                  <a:schemeClr val="accent1">
                    <a:lumMod val="50000"/>
                  </a:schemeClr>
                </a:solidFill>
                <a:latin typeface="+mj-lt"/>
                <a:ea typeface="Arial"/>
                <a:cs typeface="Arial" panose="020B0604020202020204" pitchFamily="34" charset="0"/>
                <a:sym typeface="Arial"/>
              </a:rPr>
              <a:t> Alexander</a:t>
            </a:r>
            <a:r>
              <a:rPr lang="en-US" sz="2800" spc="70" dirty="0">
                <a:solidFill>
                  <a:schemeClr val="accent1">
                    <a:lumMod val="50000"/>
                  </a:schemeClr>
                </a:solidFill>
                <a:latin typeface="+mj-lt"/>
                <a:cs typeface="Arial" panose="020B0604020202020204" pitchFamily="34" charset="0"/>
              </a:rPr>
              <a:t> Asanov, held academic positions at the Institute of Chemical Physics, Russian Academy of Sciences (RAS), the University of Alabama at Birmingham, and Mississippi State University. He received an M.S. degree in Biophysics from the Moscow Institute for Physics and Technology, and a Ph.D. degree in Chemical Physics from the Institute of Chemical Physics, RAS. His Ph.D. advisor was a Nobel Prize laureate </a:t>
            </a:r>
            <a:r>
              <a:rPr lang="en-US" sz="2800" spc="70" dirty="0" smtClean="0">
                <a:solidFill>
                  <a:schemeClr val="accent1">
                    <a:lumMod val="50000"/>
                  </a:schemeClr>
                </a:solidFill>
                <a:latin typeface="+mj-lt"/>
                <a:cs typeface="Arial" panose="020B0604020202020204" pitchFamily="34" charset="0"/>
              </a:rPr>
              <a:t>N</a:t>
            </a:r>
            <a:r>
              <a:rPr lang="en-US" sz="2800" spc="70" dirty="0">
                <a:solidFill>
                  <a:schemeClr val="accent1">
                    <a:lumMod val="50000"/>
                  </a:schemeClr>
                </a:solidFill>
                <a:latin typeface="+mj-lt"/>
                <a:cs typeface="Arial" panose="020B0604020202020204" pitchFamily="34" charset="0"/>
              </a:rPr>
              <a:t>. N. </a:t>
            </a:r>
            <a:r>
              <a:rPr lang="en-US" sz="2800" spc="70" dirty="0" smtClean="0">
                <a:solidFill>
                  <a:schemeClr val="accent1">
                    <a:lumMod val="50000"/>
                  </a:schemeClr>
                </a:solidFill>
                <a:latin typeface="+mj-lt"/>
                <a:cs typeface="Arial" panose="020B0604020202020204" pitchFamily="34" charset="0"/>
              </a:rPr>
              <a:t>Semenov; three </a:t>
            </a:r>
            <a:r>
              <a:rPr lang="en-US" sz="2800" spc="70" dirty="0" smtClean="0">
                <a:solidFill>
                  <a:schemeClr val="accent1">
                    <a:lumMod val="50000"/>
                  </a:schemeClr>
                </a:solidFill>
                <a:latin typeface="+mj-lt"/>
                <a:cs typeface="Arial" panose="020B0604020202020204" pitchFamily="34" charset="0"/>
              </a:rPr>
              <a:t>other Nobel Prize winners, P. L. Kapitsa, A.D. Sakharov, and V. </a:t>
            </a:r>
            <a:r>
              <a:rPr lang="en-US" sz="2800" spc="70" dirty="0">
                <a:solidFill>
                  <a:schemeClr val="accent1">
                    <a:lumMod val="50000"/>
                  </a:schemeClr>
                </a:solidFill>
                <a:latin typeface="+mj-lt"/>
                <a:cs typeface="Arial" panose="020B0604020202020204" pitchFamily="34" charset="0"/>
              </a:rPr>
              <a:t>L. </a:t>
            </a:r>
            <a:r>
              <a:rPr lang="en-US" sz="2800" spc="70" dirty="0" smtClean="0">
                <a:solidFill>
                  <a:schemeClr val="accent1">
                    <a:lumMod val="50000"/>
                  </a:schemeClr>
                </a:solidFill>
                <a:latin typeface="+mj-lt"/>
                <a:cs typeface="Arial" panose="020B0604020202020204" pitchFamily="34" charset="0"/>
              </a:rPr>
              <a:t>Ginzburg trained Dr. Asanov in several </a:t>
            </a:r>
            <a:r>
              <a:rPr lang="en-US" sz="2800" spc="70" dirty="0" smtClean="0">
                <a:solidFill>
                  <a:schemeClr val="accent1">
                    <a:lumMod val="50000"/>
                  </a:schemeClr>
                </a:solidFill>
                <a:latin typeface="+mj-lt"/>
                <a:cs typeface="Arial" panose="020B0604020202020204" pitchFamily="34" charset="0"/>
              </a:rPr>
              <a:t>other areas </a:t>
            </a:r>
            <a:r>
              <a:rPr lang="en-US" sz="2800" spc="70" dirty="0" smtClean="0">
                <a:solidFill>
                  <a:schemeClr val="accent1">
                    <a:lumMod val="50000"/>
                  </a:schemeClr>
                </a:solidFill>
                <a:latin typeface="+mj-lt"/>
                <a:cs typeface="Arial" panose="020B0604020202020204" pitchFamily="34" charset="0"/>
              </a:rPr>
              <a:t>of science. </a:t>
            </a:r>
            <a:endParaRPr lang="en-US" sz="2800" spc="70" dirty="0">
              <a:solidFill>
                <a:schemeClr val="accent1">
                  <a:lumMod val="50000"/>
                </a:schemeClr>
              </a:solidFill>
              <a:latin typeface="+mj-lt"/>
              <a:cs typeface="Arial" panose="020B0604020202020204" pitchFamily="34" charset="0"/>
              <a:sym typeface="Arial"/>
            </a:endParaRPr>
          </a:p>
          <a:p>
            <a:pPr algn="just">
              <a:defRPr/>
            </a:pPr>
            <a:r>
              <a:rPr lang="en-US" sz="2800" spc="70" dirty="0">
                <a:solidFill>
                  <a:schemeClr val="accent1">
                    <a:lumMod val="50000"/>
                  </a:schemeClr>
                </a:solidFill>
                <a:latin typeface="+mj-lt"/>
                <a:cs typeface="Arial" panose="020B0604020202020204" pitchFamily="34" charset="0"/>
                <a:sym typeface="Arial"/>
              </a:rPr>
              <a:t>	Dr. </a:t>
            </a:r>
            <a:r>
              <a:rPr lang="en-US" sz="2800" spc="70" dirty="0" smtClean="0">
                <a:solidFill>
                  <a:schemeClr val="accent1">
                    <a:lumMod val="50000"/>
                  </a:schemeClr>
                </a:solidFill>
                <a:latin typeface="+mj-lt"/>
                <a:cs typeface="Arial" panose="020B0604020202020204" pitchFamily="34" charset="0"/>
                <a:sym typeface="Arial"/>
              </a:rPr>
              <a:t>Asanov </a:t>
            </a:r>
            <a:r>
              <a:rPr lang="en-US" sz="2800" spc="70" dirty="0">
                <a:solidFill>
                  <a:schemeClr val="accent1">
                    <a:lumMod val="50000"/>
                  </a:schemeClr>
                </a:solidFill>
                <a:latin typeface="+mj-lt"/>
                <a:cs typeface="Arial" panose="020B0604020202020204" pitchFamily="34" charset="0"/>
                <a:sym typeface="Arial"/>
              </a:rPr>
              <a:t>has a broad background in spectroscopy, electrochemistry, molecular biology, cell biology, nanoengineering, chemistry and optics, which represent the key areas for the </a:t>
            </a:r>
            <a:r>
              <a:rPr lang="en-US" sz="2800" i="1" spc="70" dirty="0" smtClean="0">
                <a:solidFill>
                  <a:srgbClr val="244357"/>
                </a:solidFill>
                <a:latin typeface="+mj-lt"/>
                <a:cs typeface="Arial" panose="020B0604020202020204" pitchFamily="34" charset="0"/>
              </a:rPr>
              <a:t>i-</a:t>
            </a:r>
            <a:r>
              <a:rPr lang="en-US" sz="2800" spc="70" dirty="0" smtClean="0">
                <a:solidFill>
                  <a:srgbClr val="244357"/>
                </a:solidFill>
                <a:latin typeface="+mj-lt"/>
                <a:cs typeface="Arial" panose="020B0604020202020204" pitchFamily="34" charset="0"/>
              </a:rPr>
              <a:t>Diagnostics</a:t>
            </a:r>
            <a:r>
              <a:rPr lang="en-US" sz="2800" spc="70" dirty="0" smtClean="0">
                <a:solidFill>
                  <a:schemeClr val="accent1">
                    <a:lumMod val="50000"/>
                  </a:schemeClr>
                </a:solidFill>
                <a:latin typeface="+mj-lt"/>
                <a:cs typeface="Arial" panose="020B0604020202020204" pitchFamily="34" charset="0"/>
                <a:sym typeface="Arial"/>
              </a:rPr>
              <a:t> </a:t>
            </a:r>
            <a:r>
              <a:rPr lang="en-US" sz="2800" spc="70" dirty="0">
                <a:solidFill>
                  <a:schemeClr val="accent1">
                    <a:lumMod val="50000"/>
                  </a:schemeClr>
                </a:solidFill>
                <a:latin typeface="+mj-lt"/>
                <a:cs typeface="Arial" panose="020B0604020202020204" pitchFamily="34" charset="0"/>
                <a:sym typeface="Arial"/>
              </a:rPr>
              <a:t>project. He has led successful R&amp;D projects in the field of molecular </a:t>
            </a:r>
            <a:r>
              <a:rPr lang="en-US" sz="2800" spc="70" dirty="0" smtClean="0">
                <a:solidFill>
                  <a:schemeClr val="accent1">
                    <a:lumMod val="50000"/>
                  </a:schemeClr>
                </a:solidFill>
                <a:latin typeface="+mj-lt"/>
                <a:cs typeface="Arial" panose="020B0604020202020204" pitchFamily="34" charset="0"/>
                <a:sym typeface="Arial"/>
              </a:rPr>
              <a:t>diagnostics. The outcomes of the projects significantly exceeded expectations of the awards. Rather than demonstrating prototypes, Dr. Asanov </a:t>
            </a:r>
            <a:r>
              <a:rPr lang="en-US" sz="2800" spc="70" dirty="0" smtClean="0">
                <a:solidFill>
                  <a:schemeClr val="accent1">
                    <a:lumMod val="50000"/>
                  </a:schemeClr>
                </a:solidFill>
                <a:latin typeface="+mj-lt"/>
                <a:cs typeface="Arial" panose="020B0604020202020204" pitchFamily="34" charset="0"/>
                <a:sym typeface="Arial"/>
              </a:rPr>
              <a:t>in addition </a:t>
            </a:r>
            <a:r>
              <a:rPr lang="en-US" sz="2800" spc="70" dirty="0" smtClean="0">
                <a:solidFill>
                  <a:schemeClr val="accent1">
                    <a:lumMod val="50000"/>
                  </a:schemeClr>
                </a:solidFill>
                <a:latin typeface="+mj-lt"/>
                <a:cs typeface="Arial" panose="020B0604020202020204" pitchFamily="34" charset="0"/>
                <a:sym typeface="Arial"/>
              </a:rPr>
              <a:t>to </a:t>
            </a:r>
            <a:r>
              <a:rPr lang="en-US" sz="2800" spc="70" dirty="0" smtClean="0">
                <a:solidFill>
                  <a:schemeClr val="accent1">
                    <a:lumMod val="50000"/>
                  </a:schemeClr>
                </a:solidFill>
                <a:latin typeface="+mj-lt"/>
                <a:cs typeface="Arial" panose="020B0604020202020204" pitchFamily="34" charset="0"/>
                <a:sym typeface="Arial"/>
              </a:rPr>
              <a:t>prototypes </a:t>
            </a:r>
            <a:r>
              <a:rPr lang="en-US" sz="2800" spc="70" dirty="0" smtClean="0">
                <a:solidFill>
                  <a:schemeClr val="accent1">
                    <a:lumMod val="50000"/>
                  </a:schemeClr>
                </a:solidFill>
                <a:latin typeface="+mj-lt"/>
                <a:cs typeface="Arial" panose="020B0604020202020204" pitchFamily="34" charset="0"/>
                <a:sym typeface="Arial"/>
              </a:rPr>
              <a:t>arranged manufacturing and established sales of 3 </a:t>
            </a:r>
            <a:r>
              <a:rPr lang="en-US" sz="2800" spc="70" dirty="0" smtClean="0">
                <a:solidFill>
                  <a:schemeClr val="accent1">
                    <a:lumMod val="50000"/>
                  </a:schemeClr>
                </a:solidFill>
                <a:latin typeface="+mj-lt"/>
                <a:cs typeface="Arial" panose="020B0604020202020204" pitchFamily="34" charset="0"/>
                <a:sym typeface="Arial"/>
              </a:rPr>
              <a:t>lines of </a:t>
            </a:r>
            <a:r>
              <a:rPr lang="en-US" sz="2800" spc="70" dirty="0" smtClean="0">
                <a:solidFill>
                  <a:schemeClr val="accent1">
                    <a:lumMod val="50000"/>
                  </a:schemeClr>
                </a:solidFill>
                <a:latin typeface="+mj-lt"/>
                <a:cs typeface="Arial" panose="020B0604020202020204" pitchFamily="34" charset="0"/>
                <a:sym typeface="Arial"/>
              </a:rPr>
              <a:t>TIRF products: TIRF turnkey instruments, and TIRF accessories for microscopy and spectroscopy. Dr. Asanov </a:t>
            </a:r>
            <a:r>
              <a:rPr lang="en-US" sz="2800" spc="70" dirty="0">
                <a:solidFill>
                  <a:schemeClr val="accent1">
                    <a:lumMod val="50000"/>
                  </a:schemeClr>
                </a:solidFill>
                <a:latin typeface="+mj-lt"/>
                <a:cs typeface="Arial" panose="020B0604020202020204" pitchFamily="34" charset="0"/>
                <a:sym typeface="Arial"/>
              </a:rPr>
              <a:t>believes he is </a:t>
            </a:r>
            <a:r>
              <a:rPr lang="en-US" sz="2800" spc="70" dirty="0" smtClean="0">
                <a:solidFill>
                  <a:schemeClr val="accent1">
                    <a:lumMod val="50000"/>
                  </a:schemeClr>
                </a:solidFill>
                <a:latin typeface="+mj-lt"/>
                <a:cs typeface="Arial" panose="020B0604020202020204" pitchFamily="34" charset="0"/>
                <a:sym typeface="Arial"/>
              </a:rPr>
              <a:t>well-suited </a:t>
            </a:r>
            <a:r>
              <a:rPr lang="en-US" sz="2800" spc="70" dirty="0">
                <a:solidFill>
                  <a:schemeClr val="accent1">
                    <a:lumMod val="50000"/>
                  </a:schemeClr>
                </a:solidFill>
                <a:latin typeface="+mj-lt"/>
                <a:cs typeface="Arial" panose="020B0604020202020204" pitchFamily="34" charset="0"/>
                <a:sym typeface="Arial"/>
              </a:rPr>
              <a:t>to lead the proposed project. </a:t>
            </a:r>
            <a:r>
              <a:rPr lang="en-US" sz="2800" spc="70" dirty="0">
                <a:solidFill>
                  <a:schemeClr val="accent1">
                    <a:lumMod val="50000"/>
                  </a:schemeClr>
                </a:solidFill>
                <a:latin typeface="+mj-lt"/>
                <a:cs typeface="Arial" panose="020B0604020202020204" pitchFamily="34" charset="0"/>
              </a:rPr>
              <a:t>He </a:t>
            </a:r>
            <a:r>
              <a:rPr lang="en-US" sz="2800" spc="70" dirty="0" smtClean="0">
                <a:solidFill>
                  <a:schemeClr val="accent1">
                    <a:lumMod val="50000"/>
                  </a:schemeClr>
                </a:solidFill>
                <a:latin typeface="+mj-lt"/>
                <a:cs typeface="Arial" panose="020B0604020202020204" pitchFamily="34" charset="0"/>
              </a:rPr>
              <a:t>pledged to </a:t>
            </a:r>
            <a:r>
              <a:rPr lang="en-US" sz="2800" spc="70" dirty="0">
                <a:solidFill>
                  <a:schemeClr val="accent1">
                    <a:lumMod val="50000"/>
                  </a:schemeClr>
                </a:solidFill>
                <a:latin typeface="+mj-lt"/>
                <a:cs typeface="Arial" panose="020B0604020202020204" pitchFamily="34" charset="0"/>
              </a:rPr>
              <a:t>give back to </a:t>
            </a:r>
            <a:r>
              <a:rPr lang="en-US" sz="2800" spc="70" dirty="0" smtClean="0">
                <a:solidFill>
                  <a:schemeClr val="accent1">
                    <a:lumMod val="50000"/>
                  </a:schemeClr>
                </a:solidFill>
                <a:latin typeface="+mj-lt"/>
                <a:cs typeface="Arial" panose="020B0604020202020204" pitchFamily="34" charset="0"/>
              </a:rPr>
              <a:t>society his greatest assets: unique knowledge and skills, and </a:t>
            </a:r>
            <a:r>
              <a:rPr lang="en-US" sz="2800" spc="70" dirty="0">
                <a:solidFill>
                  <a:schemeClr val="accent1">
                    <a:lumMod val="50000"/>
                  </a:schemeClr>
                </a:solidFill>
                <a:latin typeface="+mj-lt"/>
                <a:cs typeface="Arial" panose="020B0604020202020204" pitchFamily="34" charset="0"/>
              </a:rPr>
              <a:t>believes that this </a:t>
            </a:r>
            <a:r>
              <a:rPr lang="en-US" sz="2800" spc="70" dirty="0" smtClean="0">
                <a:solidFill>
                  <a:schemeClr val="accent1">
                    <a:lumMod val="50000"/>
                  </a:schemeClr>
                </a:solidFill>
                <a:latin typeface="+mj-lt"/>
                <a:cs typeface="Arial" panose="020B0604020202020204" pitchFamily="34" charset="0"/>
              </a:rPr>
              <a:t>non-profit </a:t>
            </a:r>
            <a:r>
              <a:rPr lang="en-US" sz="2800" spc="70" dirty="0" smtClean="0">
                <a:solidFill>
                  <a:schemeClr val="accent1">
                    <a:lumMod val="50000"/>
                  </a:schemeClr>
                </a:solidFill>
                <a:latin typeface="+mj-lt"/>
                <a:cs typeface="Arial" panose="020B0604020202020204" pitchFamily="34" charset="0"/>
              </a:rPr>
              <a:t>project </a:t>
            </a:r>
            <a:r>
              <a:rPr lang="en-US" sz="2800" spc="70" dirty="0">
                <a:solidFill>
                  <a:schemeClr val="accent1">
                    <a:lumMod val="50000"/>
                  </a:schemeClr>
                </a:solidFill>
                <a:latin typeface="+mj-lt"/>
                <a:cs typeface="Arial" panose="020B0604020202020204" pitchFamily="34" charset="0"/>
              </a:rPr>
              <a:t>is the way of demonstrating his gratitude to America and to the world.</a:t>
            </a:r>
            <a:endParaRPr lang="en-US" sz="2800" dirty="0">
              <a:latin typeface="+mj-lt"/>
              <a:cs typeface="Arial" panose="020B0604020202020204" pitchFamily="34" charset="0"/>
            </a:endParaRPr>
          </a:p>
        </p:txBody>
      </p:sp>
      <p:sp>
        <p:nvSpPr>
          <p:cNvPr id="2" name="TextBox 9">
            <a:extLst>
              <a:ext uri="{FF2B5EF4-FFF2-40B4-BE49-F238E27FC236}">
                <a16:creationId xmlns="" xmlns:a16="http://schemas.microsoft.com/office/drawing/2014/main" id="{53954FC4-965B-4F74-8F89-176D6B1C1B19}"/>
              </a:ext>
            </a:extLst>
          </p:cNvPr>
          <p:cNvSpPr txBox="1"/>
          <p:nvPr/>
        </p:nvSpPr>
        <p:spPr>
          <a:xfrm>
            <a:off x="14575233" y="2116238"/>
            <a:ext cx="4898233" cy="2628925"/>
          </a:xfrm>
          <a:prstGeom prst="rect">
            <a:avLst/>
          </a:prstGeom>
        </p:spPr>
        <p:txBody>
          <a:bodyPr wrap="square" lIns="0" tIns="0" rIns="0" bIns="0">
            <a:spAutoFit/>
          </a:bodyPr>
          <a:lstStyle/>
          <a:p>
            <a:pPr fontAlgn="auto">
              <a:lnSpc>
                <a:spcPts val="4060"/>
              </a:lnSpc>
              <a:spcBef>
                <a:spcPts val="0"/>
              </a:spcBef>
              <a:spcAft>
                <a:spcPts val="0"/>
              </a:spcAft>
              <a:defRPr/>
            </a:pPr>
            <a:r>
              <a:rPr lang="en-US" sz="2800" b="1" spc="82" dirty="0">
                <a:solidFill>
                  <a:schemeClr val="accent1">
                    <a:lumMod val="50000"/>
                  </a:schemeClr>
                </a:solidFill>
                <a:latin typeface="+mj-lt"/>
                <a:cs typeface="Arial" panose="020B0604020202020204" pitchFamily="34" charset="0"/>
              </a:rPr>
              <a:t>PUBLICATIONS AND AWARDS</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50+ articles published in scientific journals. </a:t>
            </a:r>
          </a:p>
          <a:p>
            <a:pPr fontAlgn="auto">
              <a:lnSpc>
                <a:spcPts val="4060"/>
              </a:lnSpc>
              <a:spcBef>
                <a:spcPts val="0"/>
              </a:spcBef>
              <a:spcAft>
                <a:spcPts val="0"/>
              </a:spcAft>
              <a:defRPr/>
            </a:pPr>
            <a:r>
              <a:rPr lang="en-US" sz="2800" spc="70" dirty="0">
                <a:solidFill>
                  <a:schemeClr val="accent1">
                    <a:lumMod val="50000"/>
                  </a:schemeClr>
                </a:solidFill>
                <a:latin typeface="+mj-lt"/>
                <a:cs typeface="Arial" panose="020B0604020202020204" pitchFamily="34" charset="0"/>
              </a:rPr>
              <a:t>$4M+ US </a:t>
            </a:r>
            <a:r>
              <a:rPr lang="en-US" sz="2800" spc="70" dirty="0" smtClean="0">
                <a:solidFill>
                  <a:schemeClr val="accent1">
                    <a:lumMod val="50000"/>
                  </a:schemeClr>
                </a:solidFill>
                <a:latin typeface="+mj-lt"/>
                <a:cs typeface="Arial" panose="020B0604020202020204" pitchFamily="34" charset="0"/>
              </a:rPr>
              <a:t>government </a:t>
            </a:r>
            <a:r>
              <a:rPr lang="en-US" sz="2800" spc="70" dirty="0">
                <a:solidFill>
                  <a:schemeClr val="accent1">
                    <a:lumMod val="50000"/>
                  </a:schemeClr>
                </a:solidFill>
                <a:latin typeface="+mj-lt"/>
                <a:cs typeface="Arial" panose="020B0604020202020204" pitchFamily="34" charset="0"/>
              </a:rPr>
              <a:t>awards in BAA and SBIR </a:t>
            </a:r>
            <a:r>
              <a:rPr lang="en-US" sz="2800" spc="70" dirty="0" smtClean="0">
                <a:solidFill>
                  <a:schemeClr val="accent1">
                    <a:lumMod val="50000"/>
                  </a:schemeClr>
                </a:solidFill>
                <a:latin typeface="+mj-lt"/>
                <a:cs typeface="Arial" panose="020B0604020202020204" pitchFamily="34" charset="0"/>
              </a:rPr>
              <a:t> grants</a:t>
            </a:r>
            <a:r>
              <a:rPr lang="en-US" sz="2800" spc="70" dirty="0">
                <a:solidFill>
                  <a:schemeClr val="accent1">
                    <a:lumMod val="50000"/>
                  </a:schemeClr>
                </a:solidFill>
                <a:latin typeface="+mj-lt"/>
                <a:cs typeface="Arial" panose="020B0604020202020204" pitchFamily="34" charset="0"/>
              </a:rPr>
              <a:t>.</a:t>
            </a:r>
          </a:p>
        </p:txBody>
      </p:sp>
      <p:sp>
        <p:nvSpPr>
          <p:cNvPr id="3" name="TextBox 9">
            <a:extLst>
              <a:ext uri="{FF2B5EF4-FFF2-40B4-BE49-F238E27FC236}">
                <a16:creationId xmlns="" xmlns:a16="http://schemas.microsoft.com/office/drawing/2014/main" id="{E7549014-44D8-4154-AA25-1AB5204A3D5C}"/>
              </a:ext>
            </a:extLst>
          </p:cNvPr>
          <p:cNvSpPr txBox="1"/>
          <p:nvPr/>
        </p:nvSpPr>
        <p:spPr bwMode="auto">
          <a:xfrm>
            <a:off x="14437914" y="6046063"/>
            <a:ext cx="5035552" cy="3154710"/>
          </a:xfrm>
          <a:prstGeom prst="rect">
            <a:avLst/>
          </a:prstGeom>
        </p:spPr>
        <p:txBody>
          <a:bodyPr wrap="square" lIns="0" tIns="0" rIns="0" bIns="0">
            <a:spAutoFit/>
          </a:bodyPr>
          <a:lstStyle/>
          <a:p>
            <a:pPr>
              <a:lnSpc>
                <a:spcPts val="4060"/>
              </a:lnSpc>
              <a:defRPr/>
            </a:pPr>
            <a:r>
              <a:rPr lang="en-US" sz="2800" b="1" spc="82" dirty="0">
                <a:solidFill>
                  <a:schemeClr val="accent1">
                    <a:lumMod val="50000"/>
                  </a:schemeClr>
                </a:solidFill>
                <a:latin typeface="+mj-lt"/>
                <a:cs typeface="Arial" panose="020B0604020202020204" pitchFamily="34" charset="0"/>
              </a:rPr>
              <a:t>RESEARCH AREAS</a:t>
            </a:r>
          </a:p>
          <a:p>
            <a:pPr>
              <a:lnSpc>
                <a:spcPts val="4060"/>
              </a:lnSpc>
              <a:defRPr/>
            </a:pPr>
            <a:r>
              <a:rPr lang="en-US" sz="2800" spc="82" dirty="0">
                <a:solidFill>
                  <a:schemeClr val="accent1">
                    <a:lumMod val="50000"/>
                  </a:schemeClr>
                </a:solidFill>
                <a:latin typeface="+mj-lt"/>
                <a:cs typeface="Arial" panose="020B0604020202020204" pitchFamily="34" charset="0"/>
              </a:rPr>
              <a:t>TIRF Spectroscopy, TIRF Microscopy, Electrochemistry, Molecular Engineering, Nanotechnology, Optical Engineering.</a:t>
            </a:r>
          </a:p>
        </p:txBody>
      </p:sp>
      <p:sp>
        <p:nvSpPr>
          <p:cNvPr id="9" name="TextBox 8">
            <a:extLst>
              <a:ext uri="{FF2B5EF4-FFF2-40B4-BE49-F238E27FC236}">
                <a16:creationId xmlns="" xmlns:a16="http://schemas.microsoft.com/office/drawing/2014/main" id="{A15EE1EA-D42A-4DC6-9C75-2AE443BC0035}"/>
              </a:ext>
            </a:extLst>
          </p:cNvPr>
          <p:cNvSpPr txBox="1"/>
          <p:nvPr/>
        </p:nvSpPr>
        <p:spPr>
          <a:xfrm>
            <a:off x="1060450" y="10298410"/>
            <a:ext cx="16041913" cy="461665"/>
          </a:xfrm>
          <a:prstGeom prst="rect">
            <a:avLst/>
          </a:prstGeom>
          <a:noFill/>
        </p:spPr>
        <p:txBody>
          <a:bodyPr wrap="square">
            <a:spAutoFit/>
          </a:bodyPr>
          <a:lstStyle/>
          <a:p>
            <a:pPr algn="just">
              <a:spcAft>
                <a:spcPts val="1200"/>
              </a:spcAft>
            </a:pPr>
            <a:r>
              <a:rPr lang="en-US" sz="2400" dirty="0">
                <a:solidFill>
                  <a:srgbClr val="0000FF"/>
                </a:solidFill>
                <a:latin typeface="Arial" panose="020B0604020202020204" pitchFamily="34" charset="0"/>
                <a:cs typeface="Arial" panose="020B0604020202020204" pitchFamily="34" charset="0"/>
              </a:rPr>
              <a:t>Dr. Asanov’s scientific biosketch URL: www.i-diagnostics.net/Biosketch_Alexander_Asanov2020.pdf</a:t>
            </a:r>
            <a:endParaRPr lang="en-US" sz="2400" b="0" spc="70" dirty="0">
              <a:solidFill>
                <a:srgbClr val="0000FF"/>
              </a:solidFill>
              <a:effectLst/>
              <a:latin typeface="Arial" panose="020B0604020202020204" pitchFamily="34"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463550" y="168275"/>
            <a:ext cx="2172843" cy="2199526"/>
          </a:xfrm>
          <a:prstGeom prst="rect">
            <a:avLst/>
          </a:prstGeom>
        </p:spPr>
      </p:pic>
      <p:sp>
        <p:nvSpPr>
          <p:cNvPr id="11" name="TextBox 10">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362976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4489450" y="478607"/>
            <a:ext cx="10058399" cy="769441"/>
          </a:xfrm>
          <a:prstGeom prst="rect">
            <a:avLst/>
          </a:prstGeom>
          <a:noFill/>
        </p:spPr>
        <p:txBody>
          <a:bodyPr wrap="square" rtlCol="0">
            <a:spAutoFit/>
          </a:bodyPr>
          <a:lstStyle/>
          <a:p>
            <a:r>
              <a:rPr lang="en-US" sz="4400" b="1" dirty="0">
                <a:solidFill>
                  <a:schemeClr val="accent1">
                    <a:lumMod val="50000"/>
                  </a:schemeClr>
                </a:solidFill>
                <a:effectLst/>
                <a:latin typeface="+mj-lt"/>
                <a:cs typeface="Arial" panose="020B0604020202020204" pitchFamily="34" charset="0"/>
              </a:rPr>
              <a:t>FDA </a:t>
            </a:r>
            <a:r>
              <a:rPr lang="en-US" sz="4400" b="1" dirty="0">
                <a:solidFill>
                  <a:schemeClr val="accent1">
                    <a:lumMod val="50000"/>
                  </a:schemeClr>
                </a:solidFill>
                <a:latin typeface="+mj-lt"/>
                <a:cs typeface="Arial" panose="020B0604020202020204" pitchFamily="34" charset="0"/>
              </a:rPr>
              <a:t>Compliance, Literature, Contact Us</a:t>
            </a:r>
            <a:endParaRPr lang="en-US" sz="4400" b="1" i="1" dirty="0">
              <a:solidFill>
                <a:schemeClr val="accent1">
                  <a:lumMod val="50000"/>
                </a:schemeClr>
              </a:solidFill>
              <a:effectLst/>
              <a:latin typeface="+mj-lt"/>
              <a:cs typeface="Arial" panose="020B0604020202020204" pitchFamily="34" charset="0"/>
            </a:endParaRPr>
          </a:p>
        </p:txBody>
      </p:sp>
      <p:pic>
        <p:nvPicPr>
          <p:cNvPr id="2" name="Picture 7">
            <a:extLst>
              <a:ext uri="{FF2B5EF4-FFF2-40B4-BE49-F238E27FC236}">
                <a16:creationId xmlns="" xmlns:a16="http://schemas.microsoft.com/office/drawing/2014/main" id="{DE6931CB-436D-4E33-92BA-97A783E5C2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650" y="1920876"/>
            <a:ext cx="365010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03863117-7932-4E02-ACD6-37866DF40EC7}"/>
              </a:ext>
            </a:extLst>
          </p:cNvPr>
          <p:cNvSpPr txBox="1"/>
          <p:nvPr/>
        </p:nvSpPr>
        <p:spPr>
          <a:xfrm>
            <a:off x="4641850" y="1920875"/>
            <a:ext cx="14157779" cy="3046988"/>
          </a:xfrm>
          <a:prstGeom prst="rect">
            <a:avLst/>
          </a:prstGeom>
          <a:noFill/>
        </p:spPr>
        <p:txBody>
          <a:bodyPr wrap="square">
            <a:spAutoFit/>
          </a:bodyPr>
          <a:lstStyle/>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TIRF Labs complies with all FDA guidelines for medical device manufacturers.</a:t>
            </a:r>
          </a:p>
          <a:p>
            <a:pPr>
              <a:defRPr/>
            </a:pPr>
            <a:r>
              <a:rPr lang="en-US" sz="3200" spc="70" dirty="0" smtClean="0">
                <a:solidFill>
                  <a:schemeClr val="accent1">
                    <a:lumMod val="50000"/>
                  </a:schemeClr>
                </a:solidFill>
                <a:latin typeface="+mj-lt"/>
                <a:cs typeface="Arial" panose="020B0604020202020204" pitchFamily="34" charset="0"/>
              </a:rPr>
              <a:t>	We </a:t>
            </a:r>
            <a:r>
              <a:rPr lang="en-US" sz="3200" spc="70" dirty="0">
                <a:solidFill>
                  <a:schemeClr val="accent1">
                    <a:lumMod val="50000"/>
                  </a:schemeClr>
                </a:solidFill>
                <a:latin typeface="+mj-lt"/>
                <a:cs typeface="Arial" panose="020B0604020202020204" pitchFamily="34" charset="0"/>
              </a:rPr>
              <a:t>adhere to the following FDA </a:t>
            </a:r>
            <a:r>
              <a:rPr lang="en-US" sz="3200" spc="70" dirty="0" smtClean="0">
                <a:solidFill>
                  <a:schemeClr val="accent1">
                    <a:lumMod val="50000"/>
                  </a:schemeClr>
                </a:solidFill>
                <a:latin typeface="+mj-lt"/>
                <a:cs typeface="Arial" panose="020B0604020202020204" pitchFamily="34" charset="0"/>
              </a:rPr>
              <a:t>guidance:</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Medical Device Software Guidance and </a:t>
            </a:r>
            <a:r>
              <a:rPr lang="en-US" sz="3200" spc="70" dirty="0" smtClean="0">
                <a:solidFill>
                  <a:schemeClr val="accent1">
                    <a:lumMod val="50000"/>
                  </a:schemeClr>
                </a:solidFill>
                <a:latin typeface="+mj-lt"/>
                <a:cs typeface="Arial" panose="020B0604020202020204" pitchFamily="34" charset="0"/>
              </a:rPr>
              <a:t>Requirements.</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Design Considerations for Devices Intended for </a:t>
            </a:r>
            <a:r>
              <a:rPr lang="en-US" sz="3200" spc="70" dirty="0" smtClean="0">
                <a:solidFill>
                  <a:schemeClr val="accent1">
                    <a:lumMod val="50000"/>
                  </a:schemeClr>
                </a:solidFill>
                <a:latin typeface="+mj-lt"/>
                <a:cs typeface="Arial" panose="020B0604020202020204" pitchFamily="34" charset="0"/>
              </a:rPr>
              <a:t>Home-Use.</a:t>
            </a:r>
            <a:endParaRPr lang="en-US" sz="3200" spc="70" dirty="0">
              <a:solidFill>
                <a:schemeClr val="accent1">
                  <a:lumMod val="50000"/>
                </a:schemeClr>
              </a:solidFill>
              <a:latin typeface="+mj-lt"/>
              <a:cs typeface="Arial" panose="020B0604020202020204" pitchFamily="34" charset="0"/>
            </a:endParaRPr>
          </a:p>
          <a:p>
            <a:pPr marL="457200" indent="-457200">
              <a:buFont typeface="Arial" panose="020B0604020202020204" pitchFamily="34" charset="0"/>
              <a:buChar char="•"/>
              <a:defRPr/>
            </a:pPr>
            <a:r>
              <a:rPr lang="en-US" sz="3200" spc="70" dirty="0">
                <a:solidFill>
                  <a:schemeClr val="accent1">
                    <a:lumMod val="50000"/>
                  </a:schemeClr>
                </a:solidFill>
                <a:latin typeface="+mj-lt"/>
                <a:cs typeface="Arial" panose="020B0604020202020204" pitchFamily="34" charset="0"/>
              </a:rPr>
              <a:t>Guidance for Molecular Diagnostic Instruments with Combined Diagnostic and Research Functions.</a:t>
            </a:r>
          </a:p>
        </p:txBody>
      </p:sp>
      <p:sp>
        <p:nvSpPr>
          <p:cNvPr id="4" name="TextBox 3">
            <a:extLst>
              <a:ext uri="{FF2B5EF4-FFF2-40B4-BE49-F238E27FC236}">
                <a16:creationId xmlns="" xmlns:a16="http://schemas.microsoft.com/office/drawing/2014/main" id="{0BDC1477-6722-43F9-95EE-C338914BCC70}"/>
              </a:ext>
            </a:extLst>
          </p:cNvPr>
          <p:cNvSpPr txBox="1"/>
          <p:nvPr/>
        </p:nvSpPr>
        <p:spPr>
          <a:xfrm>
            <a:off x="16071850" y="10909240"/>
            <a:ext cx="540385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
        <p:nvSpPr>
          <p:cNvPr id="5" name="Rectangle 4"/>
          <p:cNvSpPr/>
          <p:nvPr/>
        </p:nvSpPr>
        <p:spPr>
          <a:xfrm>
            <a:off x="433613" y="4816475"/>
            <a:ext cx="19050001" cy="3508653"/>
          </a:xfrm>
          <a:prstGeom prst="rect">
            <a:avLst/>
          </a:prstGeom>
        </p:spPr>
        <p:txBody>
          <a:bodyPr wrap="square">
            <a:spAutoFit/>
          </a:bodyPr>
          <a:lstStyle/>
          <a:p>
            <a:pPr marL="190569" lvl="1">
              <a:spcAft>
                <a:spcPts val="1200"/>
              </a:spcAft>
              <a:defRPr/>
            </a:pPr>
            <a:r>
              <a:rPr lang="en-US" sz="2400" b="1" spc="57" dirty="0" smtClean="0">
                <a:solidFill>
                  <a:schemeClr val="accent1">
                    <a:lumMod val="75000"/>
                  </a:schemeClr>
                </a:solidFill>
                <a:latin typeface="Arial" panose="020B0604020202020204" pitchFamily="34" charset="0"/>
                <a:cs typeface="Arial" panose="020B0604020202020204" pitchFamily="34" charset="0"/>
              </a:rPr>
              <a:t>	</a:t>
            </a:r>
            <a:r>
              <a:rPr lang="en-US" sz="2400" b="1" spc="57" dirty="0" smtClean="0">
                <a:latin typeface="+mj-lt"/>
                <a:cs typeface="Arial" panose="020B0604020202020204" pitchFamily="34" charset="0"/>
              </a:rPr>
              <a:t>LITERATURE</a:t>
            </a:r>
            <a:r>
              <a:rPr lang="en-US" sz="2400" spc="57" dirty="0">
                <a:latin typeface="+mj-lt"/>
                <a:cs typeface="Arial" panose="020B0604020202020204" pitchFamily="34" charset="0"/>
              </a:rPr>
              <a:t>:</a:t>
            </a:r>
          </a:p>
          <a:p>
            <a:pPr marL="647769" lvl="1" indent="-457200">
              <a:spcAft>
                <a:spcPts val="1200"/>
              </a:spcAft>
              <a:buFont typeface="+mj-lt"/>
              <a:buAutoNum type="arabicPeriod"/>
              <a:defRPr/>
            </a:pPr>
            <a:r>
              <a:rPr lang="en-US" sz="2400" spc="57" dirty="0" smtClean="0">
                <a:latin typeface="+mj-lt"/>
                <a:cs typeface="Arial" panose="020B0604020202020204" pitchFamily="34" charset="0"/>
              </a:rPr>
              <a:t>Wired</a:t>
            </a:r>
            <a:r>
              <a:rPr lang="en-US" sz="2400" spc="57" dirty="0">
                <a:latin typeface="+mj-lt"/>
                <a:cs typeface="Arial" panose="020B0604020202020204" pitchFamily="34" charset="0"/>
              </a:rPr>
              <a:t>, Science, Bill Gates on COVID: Most US Tests Are ‘Completely Garbage’, Retrieved 2020, August, from </a:t>
            </a:r>
            <a:r>
              <a:rPr lang="en-US" sz="2400" spc="57" dirty="0">
                <a:latin typeface="+mj-lt"/>
                <a:cs typeface="Arial" panose="020B0604020202020204" pitchFamily="34" charset="0"/>
                <a:hlinkClick r:id="rId4">
                  <a:extLst>
                    <a:ext uri="{A12FA001-AC4F-418D-AE19-62706E023703}">
                      <ahyp:hlinkClr xmlns="" xmlns:ahyp="http://schemas.microsoft.com/office/drawing/2018/hyperlinkcolor" val="tx"/>
                    </a:ext>
                  </a:extLst>
                </a:hlinkClick>
              </a:rPr>
              <a:t>https://www.wired.com/story/bill-gates-on-covid-most-us-tests-are-completely-garbage/</a:t>
            </a:r>
            <a:endParaRPr lang="en-US" sz="2400" spc="57" dirty="0">
              <a:latin typeface="+mj-lt"/>
              <a:cs typeface="Arial" panose="020B0604020202020204" pitchFamily="34" charset="0"/>
            </a:endParaRPr>
          </a:p>
          <a:p>
            <a:pPr marL="647769" lvl="1" indent="-457200">
              <a:spcAft>
                <a:spcPts val="1200"/>
              </a:spcAft>
              <a:buFont typeface="+mj-lt"/>
              <a:buAutoNum type="arabicPeriod"/>
              <a:defRPr/>
            </a:pPr>
            <a:r>
              <a:rPr lang="en-US" sz="2400" spc="57" dirty="0">
                <a:latin typeface="+mj-lt"/>
                <a:cs typeface="Arial" panose="020B0604020202020204" pitchFamily="34" charset="0"/>
              </a:rPr>
              <a:t>Business Insider, Bill Gates says most COVID-19 tests in the US are 'completely garbage' because it takes too long to get results, Retrieved 2020, August, from </a:t>
            </a:r>
            <a:r>
              <a:rPr lang="en-US" sz="2400" spc="57" dirty="0">
                <a:latin typeface="+mj-lt"/>
                <a:cs typeface="Arial" panose="020B0604020202020204" pitchFamily="34" charset="0"/>
                <a:hlinkClick r:id="rId5">
                  <a:extLst>
                    <a:ext uri="{A12FA001-AC4F-418D-AE19-62706E023703}">
                      <ahyp:hlinkClr xmlns="" xmlns:ahyp="http://schemas.microsoft.com/office/drawing/2018/hyperlinkcolor" val="tx"/>
                    </a:ext>
                  </a:extLst>
                </a:hlinkClick>
              </a:rPr>
              <a:t>https://www.businessinsider.com/bill-gates-covid-tests-us-completely-garbage-2020-8</a:t>
            </a:r>
            <a:endParaRPr lang="en-US" sz="2400" spc="57" dirty="0">
              <a:latin typeface="+mj-lt"/>
              <a:cs typeface="Arial" panose="020B0604020202020204" pitchFamily="34" charset="0"/>
            </a:endParaRPr>
          </a:p>
          <a:p>
            <a:pPr marL="647769" lvl="1" indent="-457200">
              <a:spcAft>
                <a:spcPts val="1200"/>
              </a:spcAft>
              <a:buFont typeface="+mj-lt"/>
              <a:buAutoNum type="arabicPeriod"/>
              <a:defRPr/>
            </a:pPr>
            <a:r>
              <a:rPr lang="en-US" sz="2400" spc="57" dirty="0">
                <a:latin typeface="+mj-lt"/>
                <a:cs typeface="Arial" panose="020B0604020202020204" pitchFamily="34" charset="0"/>
              </a:rPr>
              <a:t>Turchin A., Green </a:t>
            </a:r>
            <a:r>
              <a:rPr lang="en-US" sz="2400" spc="57" dirty="0" err="1">
                <a:latin typeface="+mj-lt"/>
                <a:cs typeface="Arial" panose="020B0604020202020204" pitchFamily="34" charset="0"/>
              </a:rPr>
              <a:t>B.P</a:t>
            </a:r>
            <a:r>
              <a:rPr lang="en-US" sz="2400" spc="57" dirty="0">
                <a:latin typeface="+mj-lt"/>
                <a:cs typeface="Arial" panose="020B0604020202020204" pitchFamily="34" charset="0"/>
              </a:rPr>
              <a:t>., </a:t>
            </a:r>
            <a:r>
              <a:rPr lang="en-US" sz="2400" spc="57" dirty="0" err="1">
                <a:latin typeface="+mj-lt"/>
                <a:cs typeface="Arial" panose="020B0604020202020204" pitchFamily="34" charset="0"/>
              </a:rPr>
              <a:t>Denkenberger</a:t>
            </a:r>
            <a:r>
              <a:rPr lang="en-US" sz="2400" spc="57" dirty="0">
                <a:latin typeface="+mj-lt"/>
                <a:cs typeface="Arial" panose="020B0604020202020204" pitchFamily="34" charset="0"/>
              </a:rPr>
              <a:t> D., “Artificial Multipandemic as the Most Plausible and Dangerous Global </a:t>
            </a:r>
            <a:r>
              <a:rPr lang="en-US" sz="2400" spc="57" dirty="0" smtClean="0">
                <a:latin typeface="+mj-lt"/>
                <a:cs typeface="Arial" panose="020B0604020202020204" pitchFamily="34" charset="0"/>
              </a:rPr>
              <a:t>Catastrophic </a:t>
            </a:r>
            <a:r>
              <a:rPr lang="en-US" sz="2400" spc="57" dirty="0">
                <a:latin typeface="+mj-lt"/>
                <a:cs typeface="Arial" panose="020B0604020202020204" pitchFamily="34" charset="0"/>
              </a:rPr>
              <a:t>Risk Connected with Bioweapons and Synthetic Biology”, Foundation for Longer Life, Moscow, Global Catastrophic Risk Institute, Tennessee State University, Santa Clara University, 2018, Retrieved 2020, August, from </a:t>
            </a:r>
            <a:r>
              <a:rPr lang="en-US" sz="2400" spc="57" dirty="0">
                <a:latin typeface="+mj-lt"/>
                <a:cs typeface="Arial" panose="020B0604020202020204" pitchFamily="34" charset="0"/>
                <a:hlinkClick r:id="rId6">
                  <a:extLst>
                    <a:ext uri="{A12FA001-AC4F-418D-AE19-62706E023703}">
                      <ahyp:hlinkClr xmlns="" xmlns:ahyp="http://schemas.microsoft.com/office/drawing/2018/hyperlinkcolor" val="tx"/>
                    </a:ext>
                  </a:extLst>
                </a:hlinkClick>
              </a:rPr>
              <a:t>https://philpapers.org/rec/TURAMA-3</a:t>
            </a:r>
            <a:r>
              <a:rPr lang="en-US" sz="2400" spc="57" dirty="0">
                <a:latin typeface="+mj-lt"/>
                <a:cs typeface="Arial" panose="020B0604020202020204" pitchFamily="34" charset="0"/>
              </a:rPr>
              <a:t> </a:t>
            </a:r>
          </a:p>
        </p:txBody>
      </p:sp>
      <p:sp>
        <p:nvSpPr>
          <p:cNvPr id="8" name="TextBox 7">
            <a:extLst>
              <a:ext uri="{FF2B5EF4-FFF2-40B4-BE49-F238E27FC236}">
                <a16:creationId xmlns="" xmlns:a16="http://schemas.microsoft.com/office/drawing/2014/main" id="{C6538189-C519-4EA6-BB43-F3810FA0535E}"/>
              </a:ext>
            </a:extLst>
          </p:cNvPr>
          <p:cNvSpPr txBox="1"/>
          <p:nvPr/>
        </p:nvSpPr>
        <p:spPr>
          <a:xfrm>
            <a:off x="4489450" y="9159875"/>
            <a:ext cx="11582400" cy="1815882"/>
          </a:xfrm>
          <a:prstGeom prst="rect">
            <a:avLst/>
          </a:prstGeom>
          <a:noFill/>
        </p:spPr>
        <p:txBody>
          <a:bodyPr wrap="square">
            <a:spAutoFit/>
          </a:bodyPr>
          <a:lstStyle/>
          <a:p>
            <a:pPr algn="ctr"/>
            <a:r>
              <a:rPr lang="it-IT" sz="2400" b="1" i="0" u="none" strike="noStrike" baseline="0" dirty="0">
                <a:solidFill>
                  <a:schemeClr val="accent1">
                    <a:lumMod val="50000"/>
                  </a:schemeClr>
                </a:solidFill>
                <a:latin typeface="+mj-lt"/>
                <a:cs typeface="Arial" panose="020B0604020202020204" pitchFamily="34" charset="0"/>
              </a:rPr>
              <a:t>CONTACT </a:t>
            </a:r>
            <a:r>
              <a:rPr lang="it-IT" sz="2400" b="1" i="0" u="none" strike="noStrike" baseline="0" dirty="0" smtClean="0">
                <a:solidFill>
                  <a:schemeClr val="accent1">
                    <a:lumMod val="50000"/>
                  </a:schemeClr>
                </a:solidFill>
                <a:latin typeface="+mj-lt"/>
                <a:cs typeface="Arial" panose="020B0604020202020204" pitchFamily="34" charset="0"/>
              </a:rPr>
              <a:t> US</a:t>
            </a:r>
            <a:r>
              <a:rPr lang="it-IT" sz="2400" b="0" i="0" u="none" strike="noStrike" baseline="0" dirty="0">
                <a:solidFill>
                  <a:schemeClr val="accent1">
                    <a:lumMod val="50000"/>
                  </a:schemeClr>
                </a:solidFill>
                <a:latin typeface="+mj-lt"/>
                <a:cs typeface="Arial" panose="020B0604020202020204" pitchFamily="34" charset="0"/>
              </a:rPr>
              <a:t>:</a:t>
            </a:r>
          </a:p>
          <a:p>
            <a:pPr algn="ctr"/>
            <a:r>
              <a:rPr lang="it-IT" sz="2400" b="0" i="0" u="none" strike="noStrike" baseline="0" dirty="0">
                <a:solidFill>
                  <a:schemeClr val="accent1">
                    <a:lumMod val="50000"/>
                  </a:schemeClr>
                </a:solidFill>
                <a:latin typeface="+mj-lt"/>
                <a:cs typeface="Arial" panose="020B0604020202020204" pitchFamily="34" charset="0"/>
              </a:rPr>
              <a:t>TIRF Labs, Inc., </a:t>
            </a:r>
            <a:r>
              <a:rPr lang="it-IT" sz="2400" b="0" i="0" u="none" strike="noStrike" baseline="0" dirty="0" smtClean="0">
                <a:solidFill>
                  <a:schemeClr val="accent1">
                    <a:lumMod val="50000"/>
                  </a:schemeClr>
                </a:solidFill>
                <a:latin typeface="+mj-lt"/>
                <a:cs typeface="Arial" panose="020B0604020202020204" pitchFamily="34" charset="0"/>
              </a:rPr>
              <a:t>NC RTP, 106 </a:t>
            </a:r>
            <a:r>
              <a:rPr lang="it-IT" sz="2400" b="0" i="0" u="none" strike="noStrike" baseline="0" dirty="0">
                <a:solidFill>
                  <a:schemeClr val="accent1">
                    <a:lumMod val="50000"/>
                  </a:schemeClr>
                </a:solidFill>
                <a:latin typeface="+mj-lt"/>
                <a:cs typeface="Arial" panose="020B0604020202020204" pitchFamily="34" charset="0"/>
              </a:rPr>
              <a:t>Grendon Pl, Cary, North Carolina 27519, USA</a:t>
            </a:r>
          </a:p>
          <a:p>
            <a:pPr algn="ctr"/>
            <a:r>
              <a:rPr lang="en-US" sz="2400" i="0" u="none" strike="noStrike" baseline="0" dirty="0">
                <a:solidFill>
                  <a:schemeClr val="accent1">
                    <a:lumMod val="50000"/>
                  </a:schemeClr>
                </a:solidFill>
                <a:latin typeface="+mj-lt"/>
                <a:cs typeface="Arial" panose="020B0604020202020204" pitchFamily="34" charset="0"/>
              </a:rPr>
              <a:t>Tel:</a:t>
            </a:r>
            <a:r>
              <a:rPr lang="en-US" sz="2400" b="1" i="0" u="none" strike="noStrike" baseline="0" dirty="0">
                <a:solidFill>
                  <a:schemeClr val="accent1">
                    <a:lumMod val="50000"/>
                  </a:schemeClr>
                </a:solidFill>
                <a:latin typeface="+mj-lt"/>
                <a:cs typeface="Arial" panose="020B0604020202020204" pitchFamily="34" charset="0"/>
              </a:rPr>
              <a:t> </a:t>
            </a:r>
            <a:r>
              <a:rPr lang="en-US" sz="2400" u="none" strike="noStrike" baseline="0" dirty="0">
                <a:solidFill>
                  <a:schemeClr val="accent1">
                    <a:lumMod val="50000"/>
                  </a:schemeClr>
                </a:solidFill>
                <a:latin typeface="+mj-lt"/>
                <a:cs typeface="Arial" panose="020B0604020202020204" pitchFamily="34" charset="0"/>
              </a:rPr>
              <a:t>919.463.9545 </a:t>
            </a:r>
            <a:r>
              <a:rPr lang="en-US" sz="2400" dirty="0">
                <a:solidFill>
                  <a:schemeClr val="accent1">
                    <a:lumMod val="50000"/>
                  </a:schemeClr>
                </a:solidFill>
                <a:latin typeface="+mj-lt"/>
                <a:cs typeface="Arial" panose="020B0604020202020204" pitchFamily="34" charset="0"/>
              </a:rPr>
              <a:t> </a:t>
            </a:r>
            <a:r>
              <a:rPr lang="en-US" sz="2400" dirty="0">
                <a:solidFill>
                  <a:schemeClr val="accent1">
                    <a:lumMod val="50000"/>
                  </a:schemeClr>
                </a:solidFill>
                <a:latin typeface="+mj-lt"/>
                <a:cs typeface="Arial" panose="020B0604020202020204" pitchFamily="34" charset="0"/>
                <a:hlinkClick r:id="rId7"/>
              </a:rPr>
              <a:t>info@tirf-labs.com</a:t>
            </a:r>
            <a:r>
              <a:rPr lang="en-US" sz="2400" dirty="0">
                <a:solidFill>
                  <a:schemeClr val="accent1">
                    <a:lumMod val="50000"/>
                  </a:schemeClr>
                </a:solidFill>
                <a:latin typeface="+mj-lt"/>
                <a:cs typeface="Arial" panose="020B0604020202020204" pitchFamily="34" charset="0"/>
              </a:rPr>
              <a:t> </a:t>
            </a:r>
            <a:endParaRPr lang="en-US" sz="2400" u="none" strike="noStrike" baseline="0" dirty="0">
              <a:solidFill>
                <a:schemeClr val="accent1">
                  <a:lumMod val="50000"/>
                </a:schemeClr>
              </a:solidFill>
              <a:latin typeface="+mj-lt"/>
              <a:cs typeface="Arial" panose="020B0604020202020204" pitchFamily="34" charset="0"/>
            </a:endParaRPr>
          </a:p>
          <a:p>
            <a:pPr algn="ctr"/>
            <a:r>
              <a:rPr lang="en-US" sz="2400" u="none" strike="noStrike" baseline="0" dirty="0">
                <a:solidFill>
                  <a:schemeClr val="accent1">
                    <a:lumMod val="50000"/>
                  </a:schemeClr>
                </a:solidFill>
                <a:latin typeface="+mj-lt"/>
                <a:cs typeface="Arial" panose="020B0604020202020204" pitchFamily="34" charset="0"/>
                <a:hlinkClick r:id="rId8"/>
              </a:rPr>
              <a:t>www.i-Diagnostics.net</a:t>
            </a:r>
            <a:r>
              <a:rPr lang="en-US" sz="2400" u="none" strike="noStrike" baseline="0" dirty="0">
                <a:solidFill>
                  <a:schemeClr val="accent1">
                    <a:lumMod val="50000"/>
                  </a:schemeClr>
                </a:solidFill>
                <a:latin typeface="+mj-lt"/>
                <a:cs typeface="Arial" panose="020B0604020202020204" pitchFamily="34" charset="0"/>
              </a:rPr>
              <a:t>    </a:t>
            </a:r>
            <a:r>
              <a:rPr lang="en-US" altLang="en-US" sz="2400" dirty="0">
                <a:solidFill>
                  <a:schemeClr val="accent1">
                    <a:lumMod val="50000"/>
                  </a:schemeClr>
                </a:solidFill>
                <a:latin typeface="+mj-lt"/>
                <a:cs typeface="Arial" panose="020B0604020202020204" pitchFamily="34" charset="0"/>
                <a:hlinkClick r:id="rId9"/>
              </a:rPr>
              <a:t>www.tirf-labs.com</a:t>
            </a:r>
            <a:endParaRPr lang="en-US" altLang="en-US" sz="2400" dirty="0">
              <a:solidFill>
                <a:schemeClr val="accent1">
                  <a:lumMod val="50000"/>
                </a:schemeClr>
              </a:solidFill>
              <a:latin typeface="+mj-lt"/>
              <a:cs typeface="Arial" panose="020B0604020202020204" pitchFamily="34" charset="0"/>
            </a:endParaRPr>
          </a:p>
          <a:p>
            <a:pPr algn="ctr"/>
            <a:r>
              <a:rPr lang="en-US" sz="1600" b="0" i="0" u="none" strike="noStrike" baseline="0" dirty="0">
                <a:solidFill>
                  <a:schemeClr val="accent1">
                    <a:lumMod val="50000"/>
                  </a:schemeClr>
                </a:solidFill>
                <a:latin typeface="+mj-lt"/>
                <a:cs typeface="Arial" panose="020B0604020202020204" pitchFamily="34" charset="0"/>
              </a:rPr>
              <a:t>©</a:t>
            </a:r>
            <a:r>
              <a:rPr lang="en-US" sz="1600" b="0" i="0" u="none" strike="noStrike" baseline="0" dirty="0" smtClean="0">
                <a:solidFill>
                  <a:schemeClr val="accent1">
                    <a:lumMod val="50000"/>
                  </a:schemeClr>
                </a:solidFill>
                <a:latin typeface="+mj-lt"/>
                <a:cs typeface="Arial" panose="020B0604020202020204" pitchFamily="34" charset="0"/>
              </a:rPr>
              <a:t>2023 </a:t>
            </a:r>
            <a:r>
              <a:rPr lang="en-US" sz="1600" b="0" i="0" u="none" strike="noStrike" baseline="0" dirty="0">
                <a:solidFill>
                  <a:schemeClr val="accent1">
                    <a:lumMod val="50000"/>
                  </a:schemeClr>
                </a:solidFill>
                <a:latin typeface="+mj-lt"/>
                <a:cs typeface="Arial" panose="020B0604020202020204" pitchFamily="34" charset="0"/>
              </a:rPr>
              <a:t>TIRF Labs</a:t>
            </a:r>
            <a:endParaRPr lang="en-US" sz="2800" b="0" i="0" u="none" strike="noStrike" baseline="0" dirty="0">
              <a:solidFill>
                <a:schemeClr val="accent1">
                  <a:lumMod val="50000"/>
                </a:schemeClr>
              </a:solidFill>
              <a:latin typeface="+mj-lt"/>
              <a:cs typeface="Arial" panose="020B0604020202020204" pitchFamily="34" charset="0"/>
            </a:endParaRPr>
          </a:p>
        </p:txBody>
      </p:sp>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Tree>
    <p:extLst>
      <p:ext uri="{BB962C8B-B14F-4D97-AF65-F5344CB8AC3E}">
        <p14:creationId xmlns:p14="http://schemas.microsoft.com/office/powerpoint/2010/main" val="1437565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C5A152AC-A0BF-4B05-B710-33E1097F503A}"/>
              </a:ext>
            </a:extLst>
          </p:cNvPr>
          <p:cNvSpPr txBox="1"/>
          <p:nvPr/>
        </p:nvSpPr>
        <p:spPr>
          <a:xfrm>
            <a:off x="914400" y="2365960"/>
            <a:ext cx="17783175" cy="7555915"/>
          </a:xfrm>
          <a:prstGeom prst="rect">
            <a:avLst/>
          </a:prstGeom>
          <a:noFill/>
        </p:spPr>
        <p:txBody>
          <a:bodyPr wrap="square">
            <a:spAutoFit/>
          </a:bodyPr>
          <a:lstStyle/>
          <a:p>
            <a:pPr algn="ctr">
              <a:spcAft>
                <a:spcPts val="600"/>
              </a:spcAft>
            </a:pPr>
            <a:r>
              <a:rPr lang="en-US" sz="3200" b="1" i="1" dirty="0">
                <a:cs typeface="Arial" panose="020B0604020202020204" pitchFamily="34" charset="0"/>
              </a:rPr>
              <a:t>Rapid Precision Diagnostics and Proactive Intelligence Are Front Lines of Biological Safety</a:t>
            </a:r>
          </a:p>
          <a:p>
            <a:pPr algn="just"/>
            <a:r>
              <a:rPr lang="en-US" sz="1400" dirty="0">
                <a:cs typeface="Arial" panose="020B0604020202020204" pitchFamily="34" charset="0"/>
              </a:rPr>
              <a:t>	</a:t>
            </a:r>
            <a:r>
              <a:rPr lang="en-US" sz="3200" dirty="0" smtClean="0">
                <a:cs typeface="Arial" panose="020B0604020202020204" pitchFamily="34" charset="0"/>
              </a:rPr>
              <a:t>COVID-19 has </a:t>
            </a:r>
            <a:r>
              <a:rPr lang="en-US" sz="3200" dirty="0">
                <a:cs typeface="Arial" panose="020B0604020202020204" pitchFamily="34" charset="0"/>
              </a:rPr>
              <a:t>demonstrated the necessity of infrastructure </a:t>
            </a:r>
            <a:r>
              <a:rPr lang="en-US" sz="3200" dirty="0" smtClean="0">
                <a:cs typeface="Arial" panose="020B0604020202020204" pitchFamily="34" charset="0"/>
              </a:rPr>
              <a:t>to prevent </a:t>
            </a:r>
            <a:r>
              <a:rPr lang="en-US" sz="3200" dirty="0">
                <a:cs typeface="Arial" panose="020B0604020202020204" pitchFamily="34" charset="0"/>
              </a:rPr>
              <a:t>and localize outbreaks of infections. In 2008-2016, </a:t>
            </a:r>
            <a:r>
              <a:rPr lang="en-US" sz="3200" dirty="0" smtClean="0">
                <a:cs typeface="Arial" panose="020B0604020202020204" pitchFamily="34" charset="0"/>
              </a:rPr>
              <a:t>expert scientists </a:t>
            </a:r>
            <a:r>
              <a:rPr lang="en-US" sz="3200" dirty="0">
                <a:cs typeface="Arial" panose="020B0604020202020204" pitchFamily="34" charset="0"/>
              </a:rPr>
              <a:t>foresaw the pandemics and stimulated the US </a:t>
            </a:r>
            <a:r>
              <a:rPr lang="en-US" sz="3200" dirty="0" smtClean="0">
                <a:cs typeface="Arial" panose="020B0604020202020204" pitchFamily="34" charset="0"/>
              </a:rPr>
              <a:t>government </a:t>
            </a:r>
            <a:r>
              <a:rPr lang="en-US" sz="3200" dirty="0">
                <a:cs typeface="Arial" panose="020B0604020202020204" pitchFamily="34" charset="0"/>
              </a:rPr>
              <a:t>to create </a:t>
            </a:r>
            <a:r>
              <a:rPr lang="en-US" sz="3200" dirty="0" smtClean="0">
                <a:cs typeface="Arial" panose="020B0604020202020204" pitchFamily="34" charset="0"/>
              </a:rPr>
              <a:t>an infrastructure </a:t>
            </a:r>
            <a:r>
              <a:rPr lang="en-US" sz="3200" dirty="0">
                <a:cs typeface="Arial" panose="020B0604020202020204" pitchFamily="34" charset="0"/>
              </a:rPr>
              <a:t>with proactive intelligence and advanced diagnostics as its </a:t>
            </a:r>
            <a:r>
              <a:rPr lang="en-US" sz="3200" dirty="0" smtClean="0">
                <a:cs typeface="Arial" panose="020B0604020202020204" pitchFamily="34" charset="0"/>
              </a:rPr>
              <a:t>frontlines </a:t>
            </a:r>
            <a:r>
              <a:rPr lang="en-US" sz="2800" dirty="0">
                <a:cs typeface="Arial" panose="020B0604020202020204" pitchFamily="34" charset="0"/>
              </a:rPr>
              <a:t>[</a:t>
            </a:r>
            <a:r>
              <a:rPr lang="en-US" sz="2400" dirty="0">
                <a:cs typeface="Arial" panose="020B0604020202020204" pitchFamily="34" charset="0"/>
              </a:rPr>
              <a:t>see 2016 PCAST letter to US President, Ref. </a:t>
            </a:r>
            <a:r>
              <a:rPr lang="en-US" sz="2400" dirty="0" smtClean="0">
                <a:cs typeface="Arial" panose="020B0604020202020204" pitchFamily="34" charset="0"/>
              </a:rPr>
              <a:t>1</a:t>
            </a:r>
            <a:r>
              <a:rPr lang="en-US" sz="2800" dirty="0" smtClean="0">
                <a:cs typeface="Arial" panose="020B0604020202020204" pitchFamily="34" charset="0"/>
              </a:rPr>
              <a:t>]</a:t>
            </a:r>
            <a:r>
              <a:rPr lang="en-US" sz="2800" i="1" dirty="0" smtClean="0">
                <a:cs typeface="Arial" panose="020B0604020202020204" pitchFamily="34" charset="0"/>
              </a:rPr>
              <a:t>. </a:t>
            </a:r>
            <a:r>
              <a:rPr lang="en-US" sz="3200" dirty="0">
                <a:cs typeface="Arial" panose="020B0604020202020204" pitchFamily="34" charset="0"/>
              </a:rPr>
              <a:t>However, the </a:t>
            </a:r>
            <a:r>
              <a:rPr lang="en-US" sz="3200" dirty="0" smtClean="0">
                <a:cs typeface="Arial" panose="020B0604020202020204" pitchFamily="34" charset="0"/>
              </a:rPr>
              <a:t>government </a:t>
            </a:r>
            <a:r>
              <a:rPr lang="en-US" sz="3200" dirty="0">
                <a:cs typeface="Arial" panose="020B0604020202020204" pitchFamily="34" charset="0"/>
              </a:rPr>
              <a:t>disregarded this necessity. </a:t>
            </a:r>
            <a:r>
              <a:rPr lang="en-US" sz="3200" dirty="0" smtClean="0">
                <a:cs typeface="Arial" panose="020B0604020202020204" pitchFamily="34" charset="0"/>
              </a:rPr>
              <a:t>In 2020, </a:t>
            </a:r>
            <a:r>
              <a:rPr lang="en-US" sz="3200" dirty="0">
                <a:cs typeface="Arial" panose="020B0604020202020204" pitchFamily="34" charset="0"/>
              </a:rPr>
              <a:t>Bill Gates, who invested millions of dollars in diagnostics, </a:t>
            </a:r>
            <a:r>
              <a:rPr lang="en-US" sz="3200" dirty="0" smtClean="0">
                <a:cs typeface="Arial" panose="020B0604020202020204" pitchFamily="34" charset="0"/>
              </a:rPr>
              <a:t>stated </a:t>
            </a:r>
            <a:r>
              <a:rPr lang="en-US" sz="3200" dirty="0">
                <a:cs typeface="Arial" panose="020B0604020202020204" pitchFamily="34" charset="0"/>
              </a:rPr>
              <a:t>that </a:t>
            </a:r>
            <a:r>
              <a:rPr lang="en-US" sz="3200" i="1" dirty="0">
                <a:cs typeface="Arial" panose="020B0604020202020204" pitchFamily="34" charset="0"/>
              </a:rPr>
              <a:t>“… most COVID-19 tests in the US are 'completely garbage' because it takes too long to get results</a:t>
            </a:r>
            <a:r>
              <a:rPr lang="en-US" sz="3200" i="1" dirty="0" smtClean="0">
                <a:cs typeface="Arial" panose="020B0604020202020204" pitchFamily="34" charset="0"/>
              </a:rPr>
              <a:t>” [</a:t>
            </a:r>
            <a:r>
              <a:rPr lang="en-US" sz="2400" i="1" dirty="0" smtClean="0">
                <a:cs typeface="Arial" panose="020B0604020202020204" pitchFamily="34" charset="0"/>
              </a:rPr>
              <a:t>1, 2</a:t>
            </a:r>
            <a:r>
              <a:rPr lang="en-US" sz="3200" i="1" dirty="0" smtClean="0">
                <a:cs typeface="Arial" panose="020B0604020202020204" pitchFamily="34" charset="0"/>
              </a:rPr>
              <a:t>]. </a:t>
            </a:r>
            <a:r>
              <a:rPr lang="en-US" sz="3200" spc="70" dirty="0" smtClean="0"/>
              <a:t>We need global infrastructure for biological safety based on an open source diagnostics platform available to all research groups worldwide, as well as precision tests for home-use </a:t>
            </a:r>
            <a:r>
              <a:rPr lang="en-US" sz="3200" spc="70" dirty="0" smtClean="0"/>
              <a:t>available to </a:t>
            </a:r>
            <a:r>
              <a:rPr lang="en-US" sz="3200" spc="70" dirty="0" smtClean="0"/>
              <a:t>everyone . </a:t>
            </a:r>
          </a:p>
          <a:p>
            <a:pPr algn="just"/>
            <a:r>
              <a:rPr lang="en-US" sz="3200" spc="70" dirty="0"/>
              <a:t>	</a:t>
            </a:r>
            <a:r>
              <a:rPr lang="en-US" sz="3200" spc="70" dirty="0" smtClean="0"/>
              <a:t>TIRF Labs team pledges to make the i-Diagnostics platform available to all research groups, and the handheld, fast</a:t>
            </a:r>
            <a:r>
              <a:rPr lang="en-US" sz="3200" spc="70" dirty="0"/>
              <a:t>, accurate, home-use tests </a:t>
            </a:r>
            <a:r>
              <a:rPr lang="en-US" sz="3200" spc="70" dirty="0" smtClean="0"/>
              <a:t>available for all. We envision </a:t>
            </a:r>
            <a:r>
              <a:rPr lang="en-US" sz="3200" spc="70" dirty="0"/>
              <a:t>that the i-Diagnostics non-profit project will prevent future epidemics and minimize the damage from existing diseases. We are uniquely positioned in the area and our way to give back to society is to create </a:t>
            </a:r>
            <a:r>
              <a:rPr lang="en-US" sz="3200" spc="70" dirty="0" smtClean="0"/>
              <a:t>such open </a:t>
            </a:r>
            <a:r>
              <a:rPr lang="en-US" sz="3200" spc="70" dirty="0"/>
              <a:t>source platform for a global infrastructure of precision medicine, home-use diagnostics, single molecule biology, and </a:t>
            </a:r>
            <a:r>
              <a:rPr lang="en-US" sz="3200" spc="70" dirty="0" smtClean="0"/>
              <a:t>for rapid </a:t>
            </a:r>
            <a:r>
              <a:rPr lang="en-US" sz="3200" spc="70" dirty="0"/>
              <a:t>drug </a:t>
            </a:r>
            <a:r>
              <a:rPr lang="en-US" sz="3200" spc="70" dirty="0" smtClean="0"/>
              <a:t>screening.</a:t>
            </a:r>
            <a:endParaRPr lang="en-US" sz="3200" i="1" dirty="0">
              <a:cs typeface="Arial" panose="020B0604020202020204" pitchFamily="34" charset="0"/>
            </a:endParaRPr>
          </a:p>
        </p:txBody>
      </p:sp>
      <p:sp>
        <p:nvSpPr>
          <p:cNvPr id="7" name="TextBox 6">
            <a:extLst>
              <a:ext uri="{FF2B5EF4-FFF2-40B4-BE49-F238E27FC236}">
                <a16:creationId xmlns="" xmlns:a16="http://schemas.microsoft.com/office/drawing/2014/main" id="{C9AF4B3F-7861-49C4-AA55-E6DDB8B743AF}"/>
              </a:ext>
            </a:extLst>
          </p:cNvPr>
          <p:cNvSpPr txBox="1"/>
          <p:nvPr/>
        </p:nvSpPr>
        <p:spPr>
          <a:xfrm>
            <a:off x="2481262" y="545472"/>
            <a:ext cx="15240000" cy="1446550"/>
          </a:xfrm>
          <a:prstGeom prst="rect">
            <a:avLst/>
          </a:prstGeom>
          <a:noFill/>
        </p:spPr>
        <p:txBody>
          <a:bodyPr wrap="square">
            <a:spAutoFit/>
          </a:bodyPr>
          <a:lstStyle/>
          <a:p>
            <a:pPr algn="ctr"/>
            <a:r>
              <a:rPr lang="en-US" sz="4400" b="1" dirty="0" smtClean="0">
                <a:latin typeface="+mj-lt"/>
                <a:cs typeface="Arial" panose="020B0604020202020204" pitchFamily="34" charset="0"/>
              </a:rPr>
              <a:t>Global Infrastructure </a:t>
            </a:r>
            <a:r>
              <a:rPr lang="en-US" sz="4400" b="1" dirty="0">
                <a:latin typeface="+mj-lt"/>
                <a:cs typeface="Arial" panose="020B0604020202020204" pitchFamily="34" charset="0"/>
              </a:rPr>
              <a:t>for Biological Safety </a:t>
            </a:r>
          </a:p>
          <a:p>
            <a:pPr algn="ctr"/>
            <a:r>
              <a:rPr lang="en-US" sz="4400" b="1" dirty="0">
                <a:latin typeface="+mj-lt"/>
                <a:cs typeface="Arial" panose="020B0604020202020204" pitchFamily="34" charset="0"/>
              </a:rPr>
              <a:t>Is Necessary to Prevent Pandemics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931257" y="292090"/>
            <a:ext cx="2172843" cy="2199526"/>
          </a:xfrm>
          <a:prstGeom prst="rect">
            <a:avLst/>
          </a:prstGeom>
        </p:spPr>
      </p:pic>
      <p:sp>
        <p:nvSpPr>
          <p:cNvPr id="10" name="TextBox 9">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4121064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 name="TextBox 106">
            <a:extLst>
              <a:ext uri="{FF2B5EF4-FFF2-40B4-BE49-F238E27FC236}">
                <a16:creationId xmlns="" xmlns:a16="http://schemas.microsoft.com/office/drawing/2014/main" id="{C9AF4B3F-7861-49C4-AA55-E6DDB8B743AF}"/>
              </a:ext>
            </a:extLst>
          </p:cNvPr>
          <p:cNvSpPr txBox="1"/>
          <p:nvPr/>
        </p:nvSpPr>
        <p:spPr>
          <a:xfrm>
            <a:off x="5632450" y="879432"/>
            <a:ext cx="8433719" cy="769441"/>
          </a:xfrm>
          <a:prstGeom prst="rect">
            <a:avLst/>
          </a:prstGeom>
          <a:noFill/>
        </p:spPr>
        <p:txBody>
          <a:bodyPr wrap="square">
            <a:spAutoFit/>
          </a:bodyPr>
          <a:lstStyle/>
          <a:p>
            <a:r>
              <a:rPr lang="en-US" sz="4400" b="1" dirty="0">
                <a:solidFill>
                  <a:schemeClr val="accent1">
                    <a:lumMod val="50000"/>
                  </a:schemeClr>
                </a:solidFill>
                <a:latin typeface="+mj-lt"/>
                <a:cs typeface="Arial" panose="020B0604020202020204" pitchFamily="34" charset="0"/>
              </a:rPr>
              <a:t>Natural and Artificial Pandemics</a:t>
            </a:r>
          </a:p>
        </p:txBody>
      </p:sp>
      <p:sp>
        <p:nvSpPr>
          <p:cNvPr id="25" name="TextBox 24">
            <a:extLst>
              <a:ext uri="{FF2B5EF4-FFF2-40B4-BE49-F238E27FC236}">
                <a16:creationId xmlns="" xmlns:a16="http://schemas.microsoft.com/office/drawing/2014/main" id="{758005E1-AC31-4484-85D5-3231E00E5F84}"/>
              </a:ext>
            </a:extLst>
          </p:cNvPr>
          <p:cNvSpPr txBox="1"/>
          <p:nvPr/>
        </p:nvSpPr>
        <p:spPr>
          <a:xfrm>
            <a:off x="831850" y="2084973"/>
            <a:ext cx="18772439" cy="5093702"/>
          </a:xfrm>
          <a:prstGeom prst="rect">
            <a:avLst/>
          </a:prstGeom>
          <a:noFill/>
        </p:spPr>
        <p:txBody>
          <a:bodyPr wrap="square">
            <a:spAutoFit/>
          </a:bodyPr>
          <a:lstStyle/>
          <a:p>
            <a:pPr algn="just" fontAlgn="auto">
              <a:spcBef>
                <a:spcPts val="0"/>
              </a:spcBef>
              <a:spcAft>
                <a:spcPts val="600"/>
              </a:spcAft>
              <a:defRPr/>
            </a:pPr>
            <a:r>
              <a:rPr lang="en-US" sz="2800" i="1" spc="70" dirty="0" smtClean="0">
                <a:solidFill>
                  <a:srgbClr val="244357"/>
                </a:solidFill>
                <a:cs typeface="Arial" panose="020B0604020202020204" pitchFamily="34" charset="0"/>
              </a:rPr>
              <a:t>	</a:t>
            </a:r>
            <a:r>
              <a:rPr lang="en-US" altLang="en-US" sz="3200" spc="70" dirty="0" smtClean="0">
                <a:solidFill>
                  <a:srgbClr val="244357"/>
                </a:solidFill>
                <a:cs typeface="Arial" panose="020B0604020202020204" pitchFamily="34" charset="0"/>
              </a:rPr>
              <a:t>Biotechnologies enable great benefits to society, but come with the of </a:t>
            </a:r>
            <a:r>
              <a:rPr lang="en-US" altLang="en-US" sz="3200" spc="70" dirty="0">
                <a:solidFill>
                  <a:srgbClr val="244357"/>
                </a:solidFill>
                <a:cs typeface="Arial" panose="020B0604020202020204" pitchFamily="34" charset="0"/>
              </a:rPr>
              <a:t>self-eradication of humanity. </a:t>
            </a:r>
            <a:r>
              <a:rPr lang="en-US" altLang="en-US" sz="3200" spc="70" dirty="0" smtClean="0">
                <a:solidFill>
                  <a:srgbClr val="244357"/>
                </a:solidFill>
                <a:cs typeface="Arial" panose="020B0604020202020204" pitchFamily="34" charset="0"/>
              </a:rPr>
              <a:t>Bioprinting and production of </a:t>
            </a:r>
            <a:r>
              <a:rPr lang="en-US" altLang="en-US" sz="3200" spc="70" dirty="0">
                <a:solidFill>
                  <a:srgbClr val="244357"/>
                </a:solidFill>
                <a:cs typeface="Arial" panose="020B0604020202020204" pitchFamily="34" charset="0"/>
              </a:rPr>
              <a:t>biotech products will be soon available to millions. </a:t>
            </a:r>
            <a:r>
              <a:rPr lang="en-US" altLang="en-US" sz="3200" spc="70" dirty="0" smtClean="0">
                <a:solidFill>
                  <a:srgbClr val="244357"/>
                </a:solidFill>
                <a:cs typeface="Arial" panose="020B0604020202020204" pitchFamily="34" charset="0"/>
              </a:rPr>
              <a:t>A. </a:t>
            </a:r>
            <a:r>
              <a:rPr lang="en-US" sz="3200" spc="70" dirty="0" smtClean="0">
                <a:solidFill>
                  <a:srgbClr val="244357"/>
                </a:solidFill>
                <a:cs typeface="Arial" panose="020B0604020202020204" pitchFamily="34" charset="0"/>
              </a:rPr>
              <a:t>Turchin </a:t>
            </a:r>
            <a:r>
              <a:rPr lang="en-US" sz="3200" spc="70" dirty="0">
                <a:solidFill>
                  <a:srgbClr val="244357"/>
                </a:solidFill>
                <a:cs typeface="Arial" panose="020B0604020202020204" pitchFamily="34" charset="0"/>
              </a:rPr>
              <a:t>et al. (2018</a:t>
            </a:r>
            <a:r>
              <a:rPr lang="en-US" sz="3200" spc="70" dirty="0" smtClean="0">
                <a:solidFill>
                  <a:srgbClr val="244357"/>
                </a:solidFill>
                <a:cs typeface="Arial" panose="020B0604020202020204" pitchFamily="34" charset="0"/>
              </a:rPr>
              <a:t>) </a:t>
            </a:r>
            <a:r>
              <a:rPr lang="en-US" sz="3200" spc="70" dirty="0">
                <a:solidFill>
                  <a:srgbClr val="244357"/>
                </a:solidFill>
                <a:cs typeface="Arial" panose="020B0604020202020204" pitchFamily="34" charset="0"/>
              </a:rPr>
              <a:t>published a paper </a:t>
            </a:r>
            <a:r>
              <a:rPr lang="en-US" sz="3200" spc="70" dirty="0" smtClean="0">
                <a:solidFill>
                  <a:srgbClr val="244357"/>
                </a:solidFill>
                <a:cs typeface="Arial" panose="020B0604020202020204" pitchFamily="34" charset="0"/>
              </a:rPr>
              <a:t>entitled </a:t>
            </a:r>
            <a:r>
              <a:rPr lang="en-US" sz="3200" spc="70" dirty="0">
                <a:solidFill>
                  <a:srgbClr val="244357"/>
                </a:solidFill>
                <a:cs typeface="Arial" panose="020B0604020202020204" pitchFamily="34" charset="0"/>
              </a:rPr>
              <a:t>“</a:t>
            </a:r>
            <a:r>
              <a:rPr lang="en-US" sz="3200" i="1" spc="70" dirty="0">
                <a:solidFill>
                  <a:srgbClr val="244357"/>
                </a:solidFill>
                <a:cs typeface="Arial" panose="020B0604020202020204" pitchFamily="34" charset="0"/>
              </a:rPr>
              <a:t>Artificial Multipandemic as the Most Plausible and Dangerous Global Catastrophic Risk Connected with Bioweapons and Synthetic Biology.” </a:t>
            </a:r>
            <a:r>
              <a:rPr lang="en-US" sz="3200" i="1" spc="70" dirty="0" smtClean="0">
                <a:solidFill>
                  <a:srgbClr val="244357"/>
                </a:solidFill>
                <a:cs typeface="Arial" panose="020B0604020202020204" pitchFamily="34" charset="0"/>
              </a:rPr>
              <a:t>(ref.</a:t>
            </a:r>
            <a:r>
              <a:rPr lang="en-US" sz="3200" i="1" dirty="0" smtClean="0">
                <a:solidFill>
                  <a:schemeClr val="accent1">
                    <a:lumMod val="50000"/>
                  </a:schemeClr>
                </a:solidFill>
                <a:cs typeface="Arial" panose="020B0604020202020204" pitchFamily="34" charset="0"/>
              </a:rPr>
              <a:t> </a:t>
            </a:r>
            <a:r>
              <a:rPr lang="en-US" sz="3200" i="1" dirty="0" smtClean="0">
                <a:solidFill>
                  <a:schemeClr val="accent1">
                    <a:lumMod val="50000"/>
                  </a:schemeClr>
                </a:solidFill>
                <a:cs typeface="Arial" panose="020B0604020202020204" pitchFamily="34" charset="0"/>
              </a:rPr>
              <a:t>[3] </a:t>
            </a:r>
            <a:r>
              <a:rPr lang="en-US" sz="3200" i="1" dirty="0" smtClean="0">
                <a:solidFill>
                  <a:schemeClr val="accent1">
                    <a:lumMod val="50000"/>
                  </a:schemeClr>
                </a:solidFill>
                <a:cs typeface="Arial" panose="020B0604020202020204" pitchFamily="34" charset="0"/>
              </a:rPr>
              <a:t>slide 15). </a:t>
            </a:r>
            <a:r>
              <a:rPr lang="en-US" sz="3200" spc="70" dirty="0" smtClean="0">
                <a:solidFill>
                  <a:srgbClr val="244357"/>
                </a:solidFill>
                <a:cs typeface="Arial" panose="020B0604020202020204" pitchFamily="34" charset="0"/>
              </a:rPr>
              <a:t>The study suggests </a:t>
            </a:r>
            <a:r>
              <a:rPr lang="en-US" sz="3200" spc="70" dirty="0">
                <a:solidFill>
                  <a:srgbClr val="244357"/>
                </a:solidFill>
                <a:cs typeface="Arial" panose="020B0604020202020204" pitchFamily="34" charset="0"/>
              </a:rPr>
              <a:t>that biohackers </a:t>
            </a:r>
            <a:r>
              <a:rPr lang="en-US" sz="3200" spc="70" dirty="0" smtClean="0">
                <a:solidFill>
                  <a:srgbClr val="244357"/>
                </a:solidFill>
                <a:cs typeface="Arial" panose="020B0604020202020204" pitchFamily="34" charset="0"/>
              </a:rPr>
              <a:t>are the </a:t>
            </a:r>
            <a:r>
              <a:rPr lang="en-US" sz="3200" spc="70" dirty="0">
                <a:solidFill>
                  <a:srgbClr val="244357"/>
                </a:solidFill>
                <a:cs typeface="Arial" panose="020B0604020202020204" pitchFamily="34" charset="0"/>
              </a:rPr>
              <a:t>most likely source of </a:t>
            </a:r>
            <a:r>
              <a:rPr lang="en-US" sz="3200" spc="70" dirty="0" smtClean="0">
                <a:solidFill>
                  <a:srgbClr val="244357"/>
                </a:solidFill>
                <a:cs typeface="Arial" panose="020B0604020202020204" pitchFamily="34" charset="0"/>
              </a:rPr>
              <a:t>pathogens </a:t>
            </a:r>
            <a:r>
              <a:rPr lang="en-US" sz="3200" spc="70" dirty="0">
                <a:solidFill>
                  <a:srgbClr val="244357"/>
                </a:solidFill>
                <a:cs typeface="Arial" panose="020B0604020202020204" pitchFamily="34" charset="0"/>
              </a:rPr>
              <a:t>capable of </a:t>
            </a:r>
            <a:r>
              <a:rPr lang="en-US" sz="3200" spc="70" dirty="0" smtClean="0">
                <a:solidFill>
                  <a:srgbClr val="244357"/>
                </a:solidFill>
                <a:cs typeface="Arial" panose="020B0604020202020204" pitchFamily="34" charset="0"/>
              </a:rPr>
              <a:t>global </a:t>
            </a:r>
            <a:r>
              <a:rPr lang="en-US" sz="3200" spc="70" dirty="0">
                <a:solidFill>
                  <a:srgbClr val="244357"/>
                </a:solidFill>
                <a:cs typeface="Arial" panose="020B0604020202020204" pitchFamily="34" charset="0"/>
              </a:rPr>
              <a:t>biological catastrophe.</a:t>
            </a:r>
          </a:p>
          <a:p>
            <a:pPr algn="just" fontAlgn="auto">
              <a:spcBef>
                <a:spcPts val="0"/>
              </a:spcBef>
              <a:spcAft>
                <a:spcPts val="600"/>
              </a:spcAft>
              <a:defRPr/>
            </a:pPr>
            <a:r>
              <a:rPr lang="en-US" sz="3200" spc="70" dirty="0" smtClean="0">
                <a:solidFill>
                  <a:srgbClr val="244357"/>
                </a:solidFill>
                <a:cs typeface="Arial" panose="020B0604020202020204" pitchFamily="34" charset="0"/>
              </a:rPr>
              <a:t>	In </a:t>
            </a:r>
            <a:r>
              <a:rPr lang="en-US" sz="3200" spc="70" dirty="0">
                <a:solidFill>
                  <a:srgbClr val="244357"/>
                </a:solidFill>
                <a:cs typeface="Arial" panose="020B0604020202020204" pitchFamily="34" charset="0"/>
              </a:rPr>
              <a:t>recent years, naturally occurring </a:t>
            </a:r>
            <a:r>
              <a:rPr lang="en-US" sz="3200" spc="70" dirty="0" smtClean="0">
                <a:solidFill>
                  <a:srgbClr val="244357"/>
                </a:solidFill>
                <a:cs typeface="Arial" panose="020B0604020202020204" pitchFamily="34" charset="0"/>
              </a:rPr>
              <a:t>infections have become </a:t>
            </a:r>
            <a:r>
              <a:rPr lang="en-US" sz="3200" spc="70" dirty="0">
                <a:solidFill>
                  <a:srgbClr val="244357"/>
                </a:solidFill>
                <a:cs typeface="Arial" panose="020B0604020202020204" pitchFamily="34" charset="0"/>
              </a:rPr>
              <a:t>far more resilient to treatment </a:t>
            </a:r>
            <a:r>
              <a:rPr lang="en-US" sz="3200" spc="70" dirty="0" smtClean="0">
                <a:solidFill>
                  <a:srgbClr val="244357"/>
                </a:solidFill>
                <a:cs typeface="Arial" panose="020B0604020202020204" pitchFamily="34" charset="0"/>
              </a:rPr>
              <a:t>as </a:t>
            </a:r>
            <a:r>
              <a:rPr lang="en-US" sz="3200" spc="70" dirty="0">
                <a:solidFill>
                  <a:srgbClr val="244357"/>
                </a:solidFill>
                <a:cs typeface="Arial" panose="020B0604020202020204" pitchFamily="34" charset="0"/>
              </a:rPr>
              <a:t>they develop resistance to standard </a:t>
            </a:r>
            <a:r>
              <a:rPr lang="en-US" sz="3200" spc="70" dirty="0" smtClean="0">
                <a:solidFill>
                  <a:srgbClr val="244357"/>
                </a:solidFill>
                <a:cs typeface="Arial" panose="020B0604020202020204" pitchFamily="34" charset="0"/>
              </a:rPr>
              <a:t>antibiotics. Prevention of natural </a:t>
            </a:r>
            <a:r>
              <a:rPr lang="en-US" sz="3200" spc="70" dirty="0">
                <a:solidFill>
                  <a:srgbClr val="244357"/>
                </a:solidFill>
                <a:cs typeface="Arial" panose="020B0604020202020204" pitchFamily="34" charset="0"/>
              </a:rPr>
              <a:t>and </a:t>
            </a:r>
            <a:r>
              <a:rPr lang="en-US" sz="3200" spc="70" dirty="0" smtClean="0">
                <a:solidFill>
                  <a:srgbClr val="244357"/>
                </a:solidFill>
                <a:cs typeface="Arial" panose="020B0604020202020204" pitchFamily="34" charset="0"/>
              </a:rPr>
              <a:t>man-made </a:t>
            </a:r>
            <a:r>
              <a:rPr lang="en-US" sz="3200" spc="70" dirty="0">
                <a:solidFill>
                  <a:srgbClr val="244357"/>
                </a:solidFill>
                <a:cs typeface="Arial" panose="020B0604020202020204" pitchFamily="34" charset="0"/>
              </a:rPr>
              <a:t>pandemics </a:t>
            </a:r>
            <a:r>
              <a:rPr lang="en-US" sz="3200" spc="70" dirty="0" smtClean="0">
                <a:solidFill>
                  <a:srgbClr val="244357"/>
                </a:solidFill>
                <a:cs typeface="Arial" panose="020B0604020202020204" pitchFamily="34" charset="0"/>
              </a:rPr>
              <a:t>requires proactive </a:t>
            </a:r>
            <a:r>
              <a:rPr lang="en-US" sz="3200" spc="70" dirty="0">
                <a:solidFill>
                  <a:srgbClr val="244357"/>
                </a:solidFill>
                <a:cs typeface="Arial" panose="020B0604020202020204" pitchFamily="34" charset="0"/>
              </a:rPr>
              <a:t>steps that include early </a:t>
            </a:r>
            <a:r>
              <a:rPr lang="en-US" sz="3200" spc="70" dirty="0" smtClean="0">
                <a:solidFill>
                  <a:srgbClr val="244357"/>
                </a:solidFill>
                <a:cs typeface="Arial" panose="020B0604020202020204" pitchFamily="34" charset="0"/>
              </a:rPr>
              <a:t>diagnosing to localize the outbreaks. However</a:t>
            </a:r>
            <a:r>
              <a:rPr lang="en-US" sz="3200" spc="70" dirty="0">
                <a:solidFill>
                  <a:srgbClr val="244357"/>
                </a:solidFill>
                <a:cs typeface="Arial" panose="020B0604020202020204" pitchFamily="34" charset="0"/>
              </a:rPr>
              <a:t>, </a:t>
            </a:r>
            <a:r>
              <a:rPr lang="en-US" sz="3200" spc="70" dirty="0" smtClean="0">
                <a:solidFill>
                  <a:srgbClr val="244357"/>
                </a:solidFill>
                <a:cs typeface="Arial" panose="020B0604020202020204" pitchFamily="34" charset="0"/>
              </a:rPr>
              <a:t>currently diagnostic </a:t>
            </a:r>
            <a:r>
              <a:rPr lang="en-US" sz="3200" spc="70" dirty="0">
                <a:solidFill>
                  <a:srgbClr val="244357"/>
                </a:solidFill>
                <a:cs typeface="Arial" panose="020B0604020202020204" pitchFamily="34" charset="0"/>
              </a:rPr>
              <a:t>tests </a:t>
            </a:r>
            <a:r>
              <a:rPr lang="en-US" sz="3200" spc="70" dirty="0" smtClean="0">
                <a:solidFill>
                  <a:srgbClr val="244357"/>
                </a:solidFill>
                <a:cs typeface="Arial" panose="020B0604020202020204" pitchFamily="34" charset="0"/>
              </a:rPr>
              <a:t>are </a:t>
            </a:r>
            <a:r>
              <a:rPr lang="en-US" sz="3200" spc="70" dirty="0">
                <a:solidFill>
                  <a:srgbClr val="244357"/>
                </a:solidFill>
                <a:cs typeface="Arial" panose="020B0604020202020204" pitchFamily="34" charset="0"/>
              </a:rPr>
              <a:t>too </a:t>
            </a:r>
            <a:r>
              <a:rPr lang="en-US" sz="3200" spc="70" dirty="0" smtClean="0">
                <a:solidFill>
                  <a:srgbClr val="244357"/>
                </a:solidFill>
                <a:cs typeface="Arial" panose="020B0604020202020204" pitchFamily="34" charset="0"/>
              </a:rPr>
              <a:t>slow and too inaccurate. </a:t>
            </a:r>
            <a:r>
              <a:rPr lang="en-US" sz="3200" spc="70" dirty="0">
                <a:solidFill>
                  <a:srgbClr val="244357"/>
                </a:solidFill>
                <a:cs typeface="Arial" panose="020B0604020202020204" pitchFamily="34" charset="0"/>
              </a:rPr>
              <a:t>By the time the lab results are ready, the disease could have spread to thousands of others</a:t>
            </a:r>
            <a:r>
              <a:rPr lang="en-US" sz="3200" spc="70" dirty="0" smtClean="0">
                <a:solidFill>
                  <a:srgbClr val="244357"/>
                </a:solidFill>
                <a:cs typeface="Arial" panose="020B0604020202020204" pitchFamily="34" charset="0"/>
              </a:rPr>
              <a:t>. i-Diagnostics </a:t>
            </a:r>
            <a:r>
              <a:rPr lang="en-US" sz="3200" spc="70" dirty="0" smtClean="0">
                <a:solidFill>
                  <a:srgbClr val="244357"/>
                </a:solidFill>
                <a:cs typeface="Arial" panose="020B0604020202020204" pitchFamily="34" charset="0"/>
              </a:rPr>
              <a:t>– precision </a:t>
            </a:r>
            <a:r>
              <a:rPr lang="en-US" sz="3200" spc="70" dirty="0" smtClean="0">
                <a:solidFill>
                  <a:srgbClr val="244357"/>
                </a:solidFill>
                <a:cs typeface="Arial" panose="020B0604020202020204" pitchFamily="34" charset="0"/>
              </a:rPr>
              <a:t>tests for home-use </a:t>
            </a:r>
            <a:r>
              <a:rPr lang="en-US" sz="3200" spc="70" dirty="0" smtClean="0">
                <a:solidFill>
                  <a:srgbClr val="244357"/>
                </a:solidFill>
                <a:cs typeface="Arial" panose="020B0604020202020204" pitchFamily="34" charset="0"/>
              </a:rPr>
              <a:t>will </a:t>
            </a:r>
            <a:r>
              <a:rPr lang="en-US" sz="3200" spc="70" dirty="0" smtClean="0">
                <a:solidFill>
                  <a:srgbClr val="244357"/>
                </a:solidFill>
                <a:cs typeface="Arial" panose="020B0604020202020204" pitchFamily="34" charset="0"/>
              </a:rPr>
              <a:t>solve </a:t>
            </a:r>
            <a:r>
              <a:rPr lang="en-US" sz="3200" spc="70" dirty="0" smtClean="0">
                <a:solidFill>
                  <a:srgbClr val="244357"/>
                </a:solidFill>
                <a:cs typeface="Arial" panose="020B0604020202020204" pitchFamily="34" charset="0"/>
              </a:rPr>
              <a:t>these </a:t>
            </a:r>
            <a:r>
              <a:rPr lang="en-US" sz="3200" spc="70" dirty="0" smtClean="0">
                <a:solidFill>
                  <a:srgbClr val="244357"/>
                </a:solidFill>
                <a:cs typeface="Arial" panose="020B0604020202020204" pitchFamily="34" charset="0"/>
              </a:rPr>
              <a:t>problems</a:t>
            </a:r>
            <a:r>
              <a:rPr lang="en-US" sz="3200" spc="70" dirty="0" smtClean="0">
                <a:solidFill>
                  <a:srgbClr val="244357"/>
                </a:solidFill>
                <a:cs typeface="Arial" panose="020B0604020202020204" pitchFamily="34" charset="0"/>
              </a:rPr>
              <a:t>.</a:t>
            </a:r>
            <a:r>
              <a:rPr lang="en-US" sz="2800" spc="69" dirty="0">
                <a:solidFill>
                  <a:srgbClr val="244357"/>
                </a:solidFill>
              </a:rPr>
              <a:t>		</a:t>
            </a:r>
          </a:p>
        </p:txBody>
      </p:sp>
      <p:sp>
        <p:nvSpPr>
          <p:cNvPr id="3" name="TextBox 2">
            <a:extLst>
              <a:ext uri="{FF2B5EF4-FFF2-40B4-BE49-F238E27FC236}">
                <a16:creationId xmlns="" xmlns:a16="http://schemas.microsoft.com/office/drawing/2014/main" id="{932C0584-0C88-41CC-904C-058117C3F689}"/>
              </a:ext>
            </a:extLst>
          </p:cNvPr>
          <p:cNvSpPr txBox="1"/>
          <p:nvPr/>
        </p:nvSpPr>
        <p:spPr>
          <a:xfrm>
            <a:off x="6841694" y="7417455"/>
            <a:ext cx="8239556" cy="523220"/>
          </a:xfrm>
          <a:prstGeom prst="rect">
            <a:avLst/>
          </a:prstGeom>
          <a:noFill/>
        </p:spPr>
        <p:txBody>
          <a:bodyPr wrap="square">
            <a:spAutoFit/>
          </a:bodyPr>
          <a:lstStyle/>
          <a:p>
            <a:pPr algn="l"/>
            <a:r>
              <a:rPr lang="en-US" sz="2800" b="1" dirty="0">
                <a:solidFill>
                  <a:schemeClr val="accent1">
                    <a:lumMod val="50000"/>
                  </a:schemeClr>
                </a:solidFill>
                <a:latin typeface="Arial" panose="020B0604020202020204" pitchFamily="34" charset="0"/>
                <a:cs typeface="Arial" panose="020B0604020202020204" pitchFamily="34" charset="0"/>
              </a:rPr>
              <a:t>Problems with the Current Diagnostics</a:t>
            </a:r>
          </a:p>
        </p:txBody>
      </p:sp>
      <p:grpSp>
        <p:nvGrpSpPr>
          <p:cNvPr id="2" name="Group 1"/>
          <p:cNvGrpSpPr/>
          <p:nvPr/>
        </p:nvGrpSpPr>
        <p:grpSpPr>
          <a:xfrm>
            <a:off x="1470567" y="7918551"/>
            <a:ext cx="16658683" cy="2536724"/>
            <a:chOff x="1470567" y="7625657"/>
            <a:chExt cx="16658683" cy="2536724"/>
          </a:xfrm>
        </p:grpSpPr>
        <p:sp>
          <p:nvSpPr>
            <p:cNvPr id="9" name="TextBox 8">
              <a:extLst>
                <a:ext uri="{FF2B5EF4-FFF2-40B4-BE49-F238E27FC236}">
                  <a16:creationId xmlns="" xmlns:a16="http://schemas.microsoft.com/office/drawing/2014/main" id="{F123ED57-D8AF-4B3D-AA78-3DD228C25CB2}"/>
                </a:ext>
              </a:extLst>
            </p:cNvPr>
            <p:cNvSpPr txBox="1"/>
            <p:nvPr/>
          </p:nvSpPr>
          <p:spPr>
            <a:xfrm>
              <a:off x="1470567" y="8923446"/>
              <a:ext cx="3886200" cy="1200329"/>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expensive</a:t>
              </a:r>
            </a:p>
            <a:p>
              <a:pPr algn="ctr"/>
              <a:r>
                <a:rPr lang="en-US" sz="2400" spc="52" dirty="0" smtClean="0">
                  <a:solidFill>
                    <a:srgbClr val="244357"/>
                  </a:solidFill>
                  <a:latin typeface="Arial" panose="020B0604020202020204" pitchFamily="34" charset="0"/>
                  <a:cs typeface="Arial" panose="020B0604020202020204" pitchFamily="34" charset="0"/>
                </a:rPr>
                <a:t>In 2020</a:t>
              </a:r>
              <a:r>
                <a:rPr lang="en-US" sz="2400" spc="52" dirty="0" smtClean="0">
                  <a:solidFill>
                    <a:srgbClr val="244357"/>
                  </a:solidFill>
                  <a:latin typeface="Arial" panose="020B0604020202020204" pitchFamily="34" charset="0"/>
                  <a:cs typeface="Arial" panose="020B0604020202020204" pitchFamily="34" charset="0"/>
                </a:rPr>
                <a:t> </a:t>
              </a:r>
              <a:r>
                <a:rPr lang="en-US" sz="2400" spc="52" dirty="0">
                  <a:solidFill>
                    <a:srgbClr val="244357"/>
                  </a:solidFill>
                  <a:latin typeface="Arial" panose="020B0604020202020204" pitchFamily="34" charset="0"/>
                  <a:cs typeface="Arial" panose="020B0604020202020204" pitchFamily="34" charset="0"/>
                </a:rPr>
                <a:t>PCR </a:t>
              </a:r>
              <a:r>
                <a:rPr lang="en-US" sz="2400" spc="52" dirty="0" smtClean="0">
                  <a:solidFill>
                    <a:srgbClr val="244357"/>
                  </a:solidFill>
                  <a:latin typeface="Arial" panose="020B0604020202020204" pitchFamily="34" charset="0"/>
                  <a:cs typeface="Arial" panose="020B0604020202020204" pitchFamily="34" charset="0"/>
                </a:rPr>
                <a:t>tests </a:t>
              </a:r>
              <a:r>
                <a:rPr lang="en-US" sz="2400" spc="52" dirty="0">
                  <a:solidFill>
                    <a:srgbClr val="244357"/>
                  </a:solidFill>
                  <a:latin typeface="Arial" panose="020B0604020202020204" pitchFamily="34" charset="0"/>
                  <a:cs typeface="Arial" panose="020B0604020202020204" pitchFamily="34" charset="0"/>
                </a:rPr>
                <a:t>for COVID-19 </a:t>
              </a:r>
              <a:r>
                <a:rPr lang="en-US" sz="2400" spc="52" dirty="0" smtClean="0">
                  <a:solidFill>
                    <a:srgbClr val="244357"/>
                  </a:solidFill>
                  <a:latin typeface="Arial" panose="020B0604020202020204" pitchFamily="34" charset="0"/>
                  <a:cs typeface="Arial" panose="020B0604020202020204" pitchFamily="34" charset="0"/>
                </a:rPr>
                <a:t>cost </a:t>
              </a:r>
              <a:r>
                <a:rPr lang="en-US" sz="2400" spc="52" dirty="0">
                  <a:solidFill>
                    <a:srgbClr val="244357"/>
                  </a:solidFill>
                  <a:latin typeface="Arial" panose="020B0604020202020204" pitchFamily="34" charset="0"/>
                  <a:cs typeface="Arial" panose="020B0604020202020204" pitchFamily="34" charset="0"/>
                </a:rPr>
                <a:t>$1,800.</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E9EBE287-3AAA-4312-97EA-DCBCCF677994}"/>
                </a:ext>
              </a:extLst>
            </p:cNvPr>
            <p:cNvSpPr txBox="1"/>
            <p:nvPr/>
          </p:nvSpPr>
          <p:spPr>
            <a:xfrm>
              <a:off x="7327039" y="8868522"/>
              <a:ext cx="4782411"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slow</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In the US, average turnaround time is 1-3 days. </a:t>
              </a:r>
              <a:endParaRPr lang="en-US" sz="2400" spc="52" dirty="0">
                <a:solidFill>
                  <a:srgbClr val="244357"/>
                </a:solidFill>
                <a:latin typeface="Roboto"/>
                <a:cs typeface="+mn-cs"/>
              </a:endParaRPr>
            </a:p>
          </p:txBody>
        </p:sp>
        <p:sp>
          <p:nvSpPr>
            <p:cNvPr id="7" name="TextBox 6">
              <a:extLst>
                <a:ext uri="{FF2B5EF4-FFF2-40B4-BE49-F238E27FC236}">
                  <a16:creationId xmlns="" xmlns:a16="http://schemas.microsoft.com/office/drawing/2014/main" id="{1749C86D-EAFF-4B6B-97D6-F806DF8B539A}"/>
                </a:ext>
              </a:extLst>
            </p:cNvPr>
            <p:cNvSpPr txBox="1"/>
            <p:nvPr/>
          </p:nvSpPr>
          <p:spPr>
            <a:xfrm>
              <a:off x="13557250" y="8931275"/>
              <a:ext cx="4572000" cy="1231106"/>
            </a:xfrm>
            <a:prstGeom prst="rect">
              <a:avLst/>
            </a:prstGeom>
            <a:noFill/>
          </p:spPr>
          <p:txBody>
            <a:bodyPr wrap="square">
              <a:spAutoFit/>
            </a:bodyPr>
            <a:lstStyle/>
            <a:p>
              <a:pPr algn="ctr"/>
              <a:r>
                <a:rPr lang="en-US" sz="2400" b="1" spc="69" dirty="0">
                  <a:solidFill>
                    <a:srgbClr val="244357"/>
                  </a:solidFill>
                  <a:latin typeface="Arial" panose="020B0604020202020204" pitchFamily="34" charset="0"/>
                  <a:cs typeface="Arial" panose="020B0604020202020204" pitchFamily="34" charset="0"/>
                </a:rPr>
                <a:t>Tests are inaccurate</a:t>
              </a:r>
            </a:p>
            <a:p>
              <a:pPr algn="ctr" fontAlgn="auto">
                <a:lnSpc>
                  <a:spcPts val="3045"/>
                </a:lnSpc>
                <a:spcBef>
                  <a:spcPts val="0"/>
                </a:spcBef>
                <a:spcAft>
                  <a:spcPts val="0"/>
                </a:spcAft>
                <a:defRPr/>
              </a:pPr>
              <a:r>
                <a:rPr lang="en-US" sz="2400" spc="52" dirty="0">
                  <a:solidFill>
                    <a:srgbClr val="244357"/>
                  </a:solidFill>
                  <a:latin typeface="Arial" panose="020B0604020202020204" pitchFamily="34" charset="0"/>
                  <a:cs typeface="Arial" panose="020B0604020202020204" pitchFamily="34" charset="0"/>
                </a:rPr>
                <a:t>Too high rate of false negative and false positive results.</a:t>
              </a:r>
            </a:p>
          </p:txBody>
        </p:sp>
        <p:pic>
          <p:nvPicPr>
            <p:cNvPr id="13" name="Picture 13">
              <a:extLst>
                <a:ext uri="{FF2B5EF4-FFF2-40B4-BE49-F238E27FC236}">
                  <a16:creationId xmlns="" xmlns:a16="http://schemas.microsoft.com/office/drawing/2014/main" id="{CAA03C1B-9867-435C-BC07-83206977803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1587" y="794473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a:extLst>
                <a:ext uri="{FF2B5EF4-FFF2-40B4-BE49-F238E27FC236}">
                  <a16:creationId xmlns="" xmlns:a16="http://schemas.microsoft.com/office/drawing/2014/main" id="{8936FF52-377F-4A28-B254-0BB0860B7E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96732" y="7698478"/>
              <a:ext cx="1160118" cy="116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a:extLst>
                <a:ext uri="{FF2B5EF4-FFF2-40B4-BE49-F238E27FC236}">
                  <a16:creationId xmlns="" xmlns:a16="http://schemas.microsoft.com/office/drawing/2014/main" id="{58365FC3-3D45-4BFC-8066-2EA44D890C00}"/>
                </a:ext>
              </a:extLst>
            </p:cNvPr>
            <p:cNvPicPr>
              <a:picLocks noChangeAspect="1"/>
            </p:cNvPicPr>
            <p:nvPr/>
          </p:nvPicPr>
          <p:blipFill>
            <a:blip r:embed="rId4"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5298646" y="7625657"/>
              <a:ext cx="1230404" cy="122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 xmlns:a16="http://schemas.microsoft.com/office/drawing/2014/main" id="{7A39909F-8C1A-4AF9-BC57-614B6E0936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7985" y="7953676"/>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 xmlns:a16="http://schemas.microsoft.com/office/drawing/2014/main" id="{97A86DE3-ABAB-41F7-A568-3BF1610329C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4383" y="7935822"/>
              <a:ext cx="551365" cy="82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b="18788"/>
          <a:stretch/>
        </p:blipFill>
        <p:spPr>
          <a:xfrm>
            <a:off x="-254572" y="133612"/>
            <a:ext cx="2172843" cy="2199526"/>
          </a:xfrm>
          <a:prstGeom prst="rect">
            <a:avLst/>
          </a:prstGeom>
        </p:spPr>
      </p:pic>
      <p:sp>
        <p:nvSpPr>
          <p:cNvPr id="21" name="TextBox 20">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2565336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53162C0F-46AF-4012-BB14-1804E3F5AE74}"/>
              </a:ext>
            </a:extLst>
          </p:cNvPr>
          <p:cNvSpPr txBox="1"/>
          <p:nvPr/>
        </p:nvSpPr>
        <p:spPr>
          <a:xfrm>
            <a:off x="1467906" y="2355592"/>
            <a:ext cx="17618958" cy="3375283"/>
          </a:xfrm>
          <a:prstGeom prst="rect">
            <a:avLst/>
          </a:prstGeom>
          <a:noFill/>
        </p:spPr>
        <p:txBody>
          <a:bodyPr wrap="square">
            <a:spAutoFit/>
          </a:bodyPr>
          <a:lstStyle/>
          <a:p>
            <a:pPr algn="just">
              <a:lnSpc>
                <a:spcPts val="3200"/>
              </a:lnSpc>
            </a:pPr>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cs typeface="Arial" panose="020B0604020202020204" pitchFamily="34" charset="0"/>
              </a:rPr>
              <a:t>TIRF </a:t>
            </a:r>
            <a:r>
              <a:rPr lang="en-US" sz="3200" spc="70" dirty="0">
                <a:cs typeface="Arial" panose="020B0604020202020204" pitchFamily="34" charset="0"/>
              </a:rPr>
              <a:t>Labs</a:t>
            </a:r>
            <a:r>
              <a:rPr lang="en-US" sz="3200" spc="70" dirty="0" smtClean="0">
                <a:cs typeface="Arial" panose="020B0604020202020204" pitchFamily="34" charset="0"/>
              </a:rPr>
              <a:t>, was </a:t>
            </a:r>
            <a:r>
              <a:rPr lang="en-US" sz="3200" spc="70" dirty="0">
                <a:cs typeface="Arial" panose="020B0604020202020204" pitchFamily="34" charset="0"/>
              </a:rPr>
              <a:t>founded by an internationally recognized expert in </a:t>
            </a:r>
            <a:r>
              <a:rPr lang="en-US" sz="3200" spc="70" dirty="0" smtClean="0">
                <a:cs typeface="Arial" panose="020B0604020202020204" pitchFamily="34" charset="0"/>
              </a:rPr>
              <a:t>biodefense technologies, Dr</a:t>
            </a:r>
            <a:r>
              <a:rPr lang="en-US" sz="3200" spc="70" dirty="0">
                <a:cs typeface="Arial" panose="020B0604020202020204" pitchFamily="34" charset="0"/>
              </a:rPr>
              <a:t>. Alexander </a:t>
            </a:r>
            <a:r>
              <a:rPr lang="en-US" sz="3200" spc="70" dirty="0" smtClean="0">
                <a:cs typeface="Arial" panose="020B0604020202020204" pitchFamily="34" charset="0"/>
              </a:rPr>
              <a:t>Asanov. He</a:t>
            </a:r>
            <a:r>
              <a:rPr lang="en-US" sz="3200" dirty="0" smtClean="0">
                <a:cs typeface="Arial" panose="020B0604020202020204" pitchFamily="34" charset="0"/>
              </a:rPr>
              <a:t> </a:t>
            </a:r>
            <a:r>
              <a:rPr lang="en-US" sz="3200" dirty="0">
                <a:cs typeface="Arial" panose="020B0604020202020204" pitchFamily="34" charset="0"/>
              </a:rPr>
              <a:t>invented </a:t>
            </a:r>
            <a:r>
              <a:rPr lang="en-US" sz="3200" dirty="0" smtClean="0">
                <a:cs typeface="Arial" panose="020B0604020202020204" pitchFamily="34" charset="0"/>
              </a:rPr>
              <a:t>the platform </a:t>
            </a:r>
            <a:r>
              <a:rPr lang="en-US" sz="3200" dirty="0">
                <a:cs typeface="Arial" panose="020B0604020202020204" pitchFamily="34" charset="0"/>
              </a:rPr>
              <a:t>technology, </a:t>
            </a:r>
            <a:r>
              <a:rPr lang="en-US" sz="3200" dirty="0" smtClean="0">
                <a:cs typeface="Arial" panose="020B0604020202020204" pitchFamily="34" charset="0"/>
              </a:rPr>
              <a:t>i-Diagnostics</a:t>
            </a:r>
            <a:r>
              <a:rPr lang="en-US" sz="3200" dirty="0">
                <a:cs typeface="Arial" panose="020B0604020202020204" pitchFamily="34" charset="0"/>
              </a:rPr>
              <a:t>, which is </a:t>
            </a:r>
            <a:r>
              <a:rPr lang="en-US" sz="3200" dirty="0" smtClean="0">
                <a:cs typeface="Arial" panose="020B0604020202020204" pitchFamily="34" charset="0"/>
              </a:rPr>
              <a:t>uniquely well-suited </a:t>
            </a:r>
            <a:r>
              <a:rPr lang="en-US" sz="3200" dirty="0">
                <a:cs typeface="Arial" panose="020B0604020202020204" pitchFamily="34" charset="0"/>
              </a:rPr>
              <a:t>for the envisioned biosafety infrastructure.</a:t>
            </a:r>
            <a:r>
              <a:rPr lang="en-US" sz="3200" spc="70" dirty="0">
                <a:cs typeface="Arial" panose="020B0604020202020204" pitchFamily="34" charset="0"/>
              </a:rPr>
              <a:t> In 1999-2018, Alexander served as the Principal Investigator on BAA and SBIR grants awarded by the US </a:t>
            </a:r>
            <a:r>
              <a:rPr lang="en-US" sz="3200" spc="70" dirty="0" smtClean="0">
                <a:cs typeface="Arial" panose="020B0604020202020204" pitchFamily="34" charset="0"/>
              </a:rPr>
              <a:t>government </a:t>
            </a:r>
            <a:r>
              <a:rPr lang="en-US" sz="3200" spc="70" dirty="0">
                <a:cs typeface="Arial" panose="020B0604020202020204" pitchFamily="34" charset="0"/>
              </a:rPr>
              <a:t>totaling $4.3M. He assembled a team of scientists and </a:t>
            </a:r>
            <a:r>
              <a:rPr lang="en-US" sz="3200" spc="70" dirty="0" smtClean="0">
                <a:cs typeface="Arial" panose="020B0604020202020204" pitchFamily="34" charset="0"/>
              </a:rPr>
              <a:t>engineers and </a:t>
            </a:r>
            <a:r>
              <a:rPr lang="en-US" sz="3200" spc="70" dirty="0">
                <a:cs typeface="Arial" panose="020B0604020202020204" pitchFamily="34" charset="0"/>
              </a:rPr>
              <a:t>developed </a:t>
            </a:r>
            <a:r>
              <a:rPr lang="en-US" sz="3200" spc="70" dirty="0" smtClean="0">
                <a:cs typeface="Arial" panose="020B0604020202020204" pitchFamily="34" charset="0"/>
              </a:rPr>
              <a:t>advanced </a:t>
            </a:r>
            <a:r>
              <a:rPr lang="en-US" sz="3200" spc="70" dirty="0">
                <a:cs typeface="Arial" panose="020B0604020202020204" pitchFamily="34" charset="0"/>
                <a:sym typeface="Arial"/>
              </a:rPr>
              <a:t>analytical</a:t>
            </a:r>
            <a:r>
              <a:rPr lang="en-US" sz="3200" spc="70" dirty="0">
                <a:cs typeface="Arial" panose="020B0604020202020204" pitchFamily="34" charset="0"/>
              </a:rPr>
              <a:t> instruments </a:t>
            </a:r>
            <a:r>
              <a:rPr lang="en-US" sz="3200" spc="70" dirty="0" smtClean="0">
                <a:cs typeface="Arial" panose="020B0604020202020204" pitchFamily="34" charset="0"/>
              </a:rPr>
              <a:t>for </a:t>
            </a:r>
            <a:r>
              <a:rPr lang="en-US" sz="3200" spc="70" dirty="0" smtClean="0">
                <a:cs typeface="Arial" panose="020B0604020202020204" pitchFamily="34" charset="0"/>
                <a:sym typeface="Arial"/>
              </a:rPr>
              <a:t>Total </a:t>
            </a:r>
            <a:r>
              <a:rPr lang="en-US" sz="3200" spc="70" dirty="0">
                <a:cs typeface="Arial" panose="020B0604020202020204" pitchFamily="34" charset="0"/>
                <a:sym typeface="Arial"/>
              </a:rPr>
              <a:t>Internal Reflection Fluorescence (</a:t>
            </a:r>
            <a:r>
              <a:rPr lang="en-US" sz="3200" spc="70" dirty="0">
                <a:cs typeface="Arial" panose="020B0604020202020204" pitchFamily="34" charset="0"/>
              </a:rPr>
              <a:t>TIRF) </a:t>
            </a:r>
            <a:r>
              <a:rPr lang="en-US" sz="3200" i="1" dirty="0" smtClean="0">
                <a:cs typeface="Arial" panose="020B0604020202020204" pitchFamily="34" charset="0"/>
              </a:rPr>
              <a:t>[</a:t>
            </a:r>
            <a:r>
              <a:rPr lang="en-US" sz="3200" i="1" dirty="0">
                <a:cs typeface="Arial" panose="020B0604020202020204" pitchFamily="34" charset="0"/>
              </a:rPr>
              <a:t>www.tirf-labs.com]</a:t>
            </a:r>
            <a:r>
              <a:rPr lang="en-US" sz="3200" i="1" spc="70" dirty="0">
                <a:cs typeface="Arial" panose="020B0604020202020204" pitchFamily="34" charset="0"/>
              </a:rPr>
              <a:t>. </a:t>
            </a:r>
            <a:r>
              <a:rPr lang="en-US" sz="3200" spc="70" dirty="0">
                <a:cs typeface="Arial" panose="020B0604020202020204" pitchFamily="34" charset="0"/>
              </a:rPr>
              <a:t>TIRF Labs pioneered several ground breaking discoveries </a:t>
            </a:r>
            <a:r>
              <a:rPr lang="en-US" sz="3200" spc="70" dirty="0" smtClean="0">
                <a:cs typeface="Arial" panose="020B0604020202020204" pitchFamily="34" charset="0"/>
              </a:rPr>
              <a:t>using </a:t>
            </a:r>
            <a:r>
              <a:rPr lang="en-US" sz="3200" spc="70" dirty="0">
                <a:cs typeface="Arial" panose="020B0604020202020204" pitchFamily="34" charset="0"/>
              </a:rPr>
              <a:t>the TIRF technique for life science applications. Over 200 research groups worldwide acquired TIRF products, generated unique research data and published articles in leading scientific journals.</a:t>
            </a:r>
            <a:endParaRPr lang="en-US" sz="3200" spc="70" dirty="0"/>
          </a:p>
        </p:txBody>
      </p:sp>
      <p:sp>
        <p:nvSpPr>
          <p:cNvPr id="8" name="TextBox 7">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
        <p:nvSpPr>
          <p:cNvPr id="4" name="Title 3"/>
          <p:cNvSpPr>
            <a:spLocks noGrp="1"/>
          </p:cNvSpPr>
          <p:nvPr>
            <p:ph type="title"/>
          </p:nvPr>
        </p:nvSpPr>
        <p:spPr>
          <a:xfrm>
            <a:off x="2214132" y="625476"/>
            <a:ext cx="16230600" cy="1354217"/>
          </a:xfrm>
        </p:spPr>
        <p:txBody>
          <a:bodyPr/>
          <a:lstStyle/>
          <a:p>
            <a:pPr algn="ctr"/>
            <a:r>
              <a:rPr lang="en-US" sz="4400" i="1" u="none" dirty="0" smtClean="0">
                <a:solidFill>
                  <a:schemeClr val="tx1"/>
                </a:solidFill>
                <a:latin typeface="+mj-lt"/>
                <a:cs typeface="Arial" panose="020B0604020202020204" pitchFamily="34" charset="0"/>
              </a:rPr>
              <a:t>i-</a:t>
            </a:r>
            <a:r>
              <a:rPr lang="en-US" sz="4400" u="none" dirty="0" smtClean="0">
                <a:solidFill>
                  <a:schemeClr val="tx1"/>
                </a:solidFill>
                <a:latin typeface="+mj-lt"/>
                <a:cs typeface="Arial" panose="020B0604020202020204" pitchFamily="34" charset="0"/>
              </a:rPr>
              <a:t>Diagnostics </a:t>
            </a:r>
            <a:r>
              <a:rPr lang="en-US" sz="4400" u="none" dirty="0">
                <a:solidFill>
                  <a:schemeClr val="tx1"/>
                </a:solidFill>
                <a:latin typeface="+mj-lt"/>
                <a:cs typeface="Arial" panose="020B0604020202020204" pitchFamily="34" charset="0"/>
              </a:rPr>
              <a:t>– Critically Necessary Safety Net for Humanity</a:t>
            </a:r>
            <a:br>
              <a:rPr lang="en-US" sz="4400" u="none" dirty="0">
                <a:solidFill>
                  <a:schemeClr val="tx1"/>
                </a:solidFill>
                <a:latin typeface="+mj-lt"/>
                <a:cs typeface="Arial" panose="020B0604020202020204" pitchFamily="34" charset="0"/>
              </a:rPr>
            </a:br>
            <a:r>
              <a:rPr lang="en-US" sz="4400" i="1" u="none" dirty="0">
                <a:solidFill>
                  <a:schemeClr val="tx1"/>
                </a:solidFill>
                <a:latin typeface="+mj-lt"/>
                <a:cs typeface="Arial" panose="020B0604020202020204" pitchFamily="34" charset="0"/>
              </a:rPr>
              <a:t>Revolutionary New Approach for Biological Safety</a:t>
            </a:r>
            <a:endParaRPr lang="en-US" sz="4400" i="1" u="none" dirty="0">
              <a:solidFill>
                <a:schemeClr val="tx1"/>
              </a:solidFill>
              <a:latin typeface="+mj-lt"/>
            </a:endParaRPr>
          </a:p>
        </p:txBody>
      </p:sp>
      <p:sp>
        <p:nvSpPr>
          <p:cNvPr id="12" name="TextBox 11">
            <a:extLst>
              <a:ext uri="{FF2B5EF4-FFF2-40B4-BE49-F238E27FC236}">
                <a16:creationId xmlns="" xmlns:a16="http://schemas.microsoft.com/office/drawing/2014/main" id="{621D2D6A-3BCB-4B47-BF43-763A027D7DDF}"/>
              </a:ext>
            </a:extLst>
          </p:cNvPr>
          <p:cNvSpPr txBox="1"/>
          <p:nvPr/>
        </p:nvSpPr>
        <p:spPr>
          <a:xfrm>
            <a:off x="1476523" y="7788275"/>
            <a:ext cx="17705818" cy="2149948"/>
          </a:xfrm>
          <a:prstGeom prst="rect">
            <a:avLst/>
          </a:prstGeom>
          <a:noFill/>
        </p:spPr>
        <p:txBody>
          <a:bodyPr wrap="square">
            <a:spAutoFit/>
          </a:bodyPr>
          <a:lstStyle/>
          <a:p>
            <a:pPr algn="just">
              <a:lnSpc>
                <a:spcPts val="3200"/>
              </a:lnSpc>
            </a:pPr>
            <a:r>
              <a:rPr lang="en-US" sz="2800" spc="70" dirty="0" smtClean="0">
                <a:solidFill>
                  <a:schemeClr val="accent1">
                    <a:lumMod val="50000"/>
                  </a:schemeClr>
                </a:solidFill>
                <a:latin typeface="Arial" panose="020B0604020202020204" pitchFamily="34" charset="0"/>
              </a:rPr>
              <a:t>	</a:t>
            </a:r>
            <a:r>
              <a:rPr lang="en-US" sz="3200" spc="70" dirty="0" smtClean="0">
                <a:latin typeface="+mj-lt"/>
              </a:rPr>
              <a:t>Along </a:t>
            </a:r>
            <a:r>
              <a:rPr lang="en-US" sz="3200" spc="70" dirty="0">
                <a:latin typeface="+mj-lt"/>
              </a:rPr>
              <a:t>with the </a:t>
            </a:r>
            <a:r>
              <a:rPr lang="en-US" sz="3200" spc="70" dirty="0" smtClean="0">
                <a:latin typeface="+mj-lt"/>
              </a:rPr>
              <a:t>unique </a:t>
            </a:r>
            <a:r>
              <a:rPr lang="en-US" sz="3200" dirty="0" smtClean="0">
                <a:latin typeface="+mj-lt"/>
                <a:cs typeface="Arial" panose="020B0604020202020204" pitchFamily="34" charset="0"/>
              </a:rPr>
              <a:t>i-Diagnostics technology</a:t>
            </a:r>
            <a:r>
              <a:rPr lang="en-US" sz="3200" spc="70" dirty="0" smtClean="0">
                <a:latin typeface="+mj-lt"/>
              </a:rPr>
              <a:t>, </a:t>
            </a:r>
            <a:r>
              <a:rPr lang="en-US" sz="3200" spc="70" dirty="0">
                <a:latin typeface="+mj-lt"/>
              </a:rPr>
              <a:t>the project offers revolutionary new approach of </a:t>
            </a:r>
            <a:r>
              <a:rPr lang="en-US" sz="3200" spc="70" dirty="0" smtClean="0">
                <a:latin typeface="+mj-lt"/>
              </a:rPr>
              <a:t>Open  Source P</a:t>
            </a:r>
            <a:r>
              <a:rPr lang="en-US" sz="3200" spc="70" dirty="0" smtClean="0">
                <a:latin typeface="+mj-lt"/>
              </a:rPr>
              <a:t>latform</a:t>
            </a:r>
            <a:r>
              <a:rPr lang="en-US" sz="3200" spc="70" dirty="0" smtClean="0">
                <a:latin typeface="+mj-lt"/>
              </a:rPr>
              <a:t>, </a:t>
            </a:r>
            <a:r>
              <a:rPr lang="en-US" sz="3200" spc="70" dirty="0">
                <a:latin typeface="+mj-lt"/>
              </a:rPr>
              <a:t>which </a:t>
            </a:r>
            <a:r>
              <a:rPr lang="en-US" sz="3200" spc="70" dirty="0" smtClean="0">
                <a:latin typeface="+mj-lt"/>
              </a:rPr>
              <a:t>will enable global fusion of the </a:t>
            </a:r>
            <a:r>
              <a:rPr lang="en-US" sz="3200" spc="70" dirty="0">
                <a:latin typeface="+mj-lt"/>
              </a:rPr>
              <a:t>collective knowledge </a:t>
            </a:r>
            <a:r>
              <a:rPr lang="en-US" sz="3200" spc="70" dirty="0" smtClean="0">
                <a:latin typeface="+mj-lt"/>
              </a:rPr>
              <a:t>of diagnostic community. </a:t>
            </a:r>
            <a:r>
              <a:rPr lang="en-US" sz="3200" spc="70" dirty="0">
                <a:latin typeface="+mj-lt"/>
              </a:rPr>
              <a:t>Global efforts on iDiagnostics project will lay the foundation for </a:t>
            </a:r>
            <a:r>
              <a:rPr lang="en-US" sz="3200" spc="70" dirty="0" smtClean="0">
                <a:latin typeface="+mj-lt"/>
              </a:rPr>
              <a:t>the </a:t>
            </a:r>
            <a:r>
              <a:rPr lang="en-US" sz="3200" spc="70" dirty="0">
                <a:latin typeface="+mj-lt"/>
              </a:rPr>
              <a:t>necessary </a:t>
            </a:r>
            <a:r>
              <a:rPr lang="en-US" sz="3200" spc="70" dirty="0" smtClean="0">
                <a:latin typeface="+mj-lt"/>
              </a:rPr>
              <a:t>infrastructure and the network which will prevent emerging pandemics and minimize the damage form existing diseases via being a step ahead of any disease. </a:t>
            </a:r>
            <a:endParaRPr lang="en-US" sz="3200" spc="70" dirty="0">
              <a:latin typeface="+mj-lt"/>
            </a:endParaRPr>
          </a:p>
        </p:txBody>
      </p:sp>
      <p:sp>
        <p:nvSpPr>
          <p:cNvPr id="14" name="TextBox 13">
            <a:extLst>
              <a:ext uri="{FF2B5EF4-FFF2-40B4-BE49-F238E27FC236}">
                <a16:creationId xmlns="" xmlns:a16="http://schemas.microsoft.com/office/drawing/2014/main" id="{7D0F2A95-2FA5-46BB-AF93-9C2930A48883}"/>
              </a:ext>
            </a:extLst>
          </p:cNvPr>
          <p:cNvSpPr txBox="1"/>
          <p:nvPr/>
        </p:nvSpPr>
        <p:spPr>
          <a:xfrm>
            <a:off x="1572001" y="5820096"/>
            <a:ext cx="17514862" cy="1739579"/>
          </a:xfrm>
          <a:prstGeom prst="rect">
            <a:avLst/>
          </a:prstGeom>
          <a:noFill/>
        </p:spPr>
        <p:txBody>
          <a:bodyPr wrap="square">
            <a:spAutoFit/>
          </a:bodyPr>
          <a:lstStyle/>
          <a:p>
            <a:pPr algn="just">
              <a:lnSpc>
                <a:spcPts val="3200"/>
              </a:lnSpc>
            </a:pPr>
            <a:r>
              <a:rPr lang="en-US" sz="2800" i="1" dirty="0" smtClean="0">
                <a:solidFill>
                  <a:schemeClr val="accent1">
                    <a:lumMod val="50000"/>
                  </a:schemeClr>
                </a:solidFill>
                <a:latin typeface="Arial" panose="020B0604020202020204" pitchFamily="34" charset="0"/>
                <a:cs typeface="Arial" panose="020B0604020202020204" pitchFamily="34" charset="0"/>
              </a:rPr>
              <a:t>	</a:t>
            </a:r>
            <a:r>
              <a:rPr lang="en-US" sz="3200" i="1" dirty="0" smtClean="0">
                <a:latin typeface="+mj-lt"/>
                <a:cs typeface="Arial" panose="020B0604020202020204" pitchFamily="34" charset="0"/>
              </a:rPr>
              <a:t>We </a:t>
            </a:r>
            <a:r>
              <a:rPr lang="en-US" sz="3200" i="1" dirty="0">
                <a:latin typeface="+mj-lt"/>
                <a:cs typeface="Arial" panose="020B0604020202020204" pitchFamily="34" charset="0"/>
              </a:rPr>
              <a:t>inquire your help for </a:t>
            </a:r>
            <a:r>
              <a:rPr lang="en-US" sz="3200" i="1" dirty="0" smtClean="0">
                <a:latin typeface="+mj-lt"/>
                <a:cs typeface="Arial" panose="020B0604020202020204" pitchFamily="34" charset="0"/>
              </a:rPr>
              <a:t>non-profit funding </a:t>
            </a:r>
            <a:r>
              <a:rPr lang="en-US" sz="3200" i="1" dirty="0">
                <a:latin typeface="+mj-lt"/>
                <a:cs typeface="Arial" panose="020B0604020202020204" pitchFamily="34" charset="0"/>
              </a:rPr>
              <a:t>of our </a:t>
            </a:r>
            <a:r>
              <a:rPr lang="en-US" sz="3200" i="1" dirty="0" smtClean="0">
                <a:latin typeface="+mj-lt"/>
                <a:cs typeface="Arial" panose="020B0604020202020204" pitchFamily="34" charset="0"/>
              </a:rPr>
              <a:t>i-Diagnostics </a:t>
            </a:r>
            <a:r>
              <a:rPr lang="en-US" sz="3200" i="1" dirty="0">
                <a:latin typeface="+mj-lt"/>
                <a:cs typeface="Arial" panose="020B0604020202020204" pitchFamily="34" charset="0"/>
              </a:rPr>
              <a:t>project, </a:t>
            </a:r>
            <a:r>
              <a:rPr lang="en-US" sz="3200" i="1" dirty="0" smtClean="0">
                <a:latin typeface="+mj-lt"/>
                <a:cs typeface="Arial" panose="020B0604020202020204" pitchFamily="34" charset="0"/>
              </a:rPr>
              <a:t>and </a:t>
            </a:r>
            <a:r>
              <a:rPr lang="en-US" sz="3200" i="1" dirty="0">
                <a:latin typeface="+mj-lt"/>
                <a:cs typeface="Arial" panose="020B0604020202020204" pitchFamily="34" charset="0"/>
              </a:rPr>
              <a:t>for promoting the project to The Giving Pledge members or similarly situated </a:t>
            </a:r>
            <a:r>
              <a:rPr lang="en-US" sz="3200" i="1" dirty="0" smtClean="0">
                <a:latin typeface="+mj-lt"/>
                <a:cs typeface="Arial" panose="020B0604020202020204" pitchFamily="34" charset="0"/>
              </a:rPr>
              <a:t>philanthropists. </a:t>
            </a:r>
            <a:r>
              <a:rPr lang="en-US" sz="3200" i="1" dirty="0">
                <a:latin typeface="+mj-lt"/>
                <a:cs typeface="Arial" panose="020B0604020202020204" pitchFamily="34" charset="0"/>
              </a:rPr>
              <a:t>This project does not pursue a for-profit objective. Our goal is to make </a:t>
            </a:r>
            <a:r>
              <a:rPr lang="en-US" sz="3200" i="1" dirty="0" smtClean="0">
                <a:latin typeface="+mj-lt"/>
                <a:cs typeface="Arial" panose="020B0604020202020204" pitchFamily="34" charset="0"/>
              </a:rPr>
              <a:t>precision tests affordable to everyone and the </a:t>
            </a:r>
            <a:r>
              <a:rPr lang="en-US" sz="3200" i="1" dirty="0">
                <a:latin typeface="+mj-lt"/>
                <a:cs typeface="Arial" panose="020B0604020202020204" pitchFamily="34" charset="0"/>
              </a:rPr>
              <a:t>open </a:t>
            </a:r>
            <a:r>
              <a:rPr lang="en-US" sz="3200" i="1" dirty="0" smtClean="0">
                <a:latin typeface="+mj-lt"/>
                <a:cs typeface="Arial" panose="020B0604020202020204" pitchFamily="34" charset="0"/>
              </a:rPr>
              <a:t>source i-Diagnostics  platform available to all research groups worldwide.</a:t>
            </a:r>
            <a:endParaRPr lang="en-US" sz="3200" spc="70" dirty="0">
              <a:latin typeface="+mj-lt"/>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58750" y="330949"/>
            <a:ext cx="2172843" cy="2199526"/>
          </a:xfrm>
          <a:prstGeom prst="rect">
            <a:avLst/>
          </a:prstGeom>
        </p:spPr>
      </p:pic>
    </p:spTree>
    <p:extLst>
      <p:ext uri="{BB962C8B-B14F-4D97-AF65-F5344CB8AC3E}">
        <p14:creationId xmlns:p14="http://schemas.microsoft.com/office/powerpoint/2010/main" val="955015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5">
            <a:extLst>
              <a:ext uri="{FF2B5EF4-FFF2-40B4-BE49-F238E27FC236}">
                <a16:creationId xmlns="" xmlns:a16="http://schemas.microsoft.com/office/drawing/2014/main" id="{D12ADCE6-7CE7-4480-AE5F-2A51180F4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934743"/>
            <a:ext cx="4317613" cy="558800"/>
          </a:xfrm>
          <a:prstGeom prst="rect">
            <a:avLst/>
          </a:prstGeom>
        </p:spPr>
      </p:pic>
      <p:pic>
        <p:nvPicPr>
          <p:cNvPr id="12" name="Picture 5">
            <a:extLst>
              <a:ext uri="{FF2B5EF4-FFF2-40B4-BE49-F238E27FC236}">
                <a16:creationId xmlns="" xmlns:a16="http://schemas.microsoft.com/office/drawing/2014/main" id="{F0AC7D8F-DD49-4D85-AC3E-FF642CD44E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83787" y="13087143"/>
            <a:ext cx="4317613" cy="558800"/>
          </a:xfrm>
          <a:prstGeom prst="rect">
            <a:avLst/>
          </a:prstGeom>
        </p:spPr>
      </p:pic>
      <p:pic>
        <p:nvPicPr>
          <p:cNvPr id="13" name="Picture 5">
            <a:extLst>
              <a:ext uri="{FF2B5EF4-FFF2-40B4-BE49-F238E27FC236}">
                <a16:creationId xmlns="" xmlns:a16="http://schemas.microsoft.com/office/drawing/2014/main" id="{CE8A5E4F-455B-40B8-9C22-F15D56D51B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387" y="12815516"/>
            <a:ext cx="4317613" cy="558800"/>
          </a:xfrm>
          <a:prstGeom prst="rect">
            <a:avLst/>
          </a:prstGeom>
        </p:spPr>
      </p:pic>
      <p:sp>
        <p:nvSpPr>
          <p:cNvPr id="14" name="TextBox 13">
            <a:extLst>
              <a:ext uri="{FF2B5EF4-FFF2-40B4-BE49-F238E27FC236}">
                <a16:creationId xmlns="" xmlns:a16="http://schemas.microsoft.com/office/drawing/2014/main" id="{3B01DDD9-A6A5-4878-8FB9-81521F850609}"/>
              </a:ext>
            </a:extLst>
          </p:cNvPr>
          <p:cNvSpPr txBox="1"/>
          <p:nvPr/>
        </p:nvSpPr>
        <p:spPr>
          <a:xfrm>
            <a:off x="1636581" y="6492875"/>
            <a:ext cx="10723078" cy="3539430"/>
          </a:xfrm>
          <a:prstGeom prst="rect">
            <a:avLst/>
          </a:prstGeom>
          <a:noFill/>
        </p:spPr>
        <p:txBody>
          <a:bodyPr wrap="square">
            <a:spAutoFit/>
          </a:bodyPr>
          <a:lstStyle/>
          <a:p>
            <a:pPr marL="457200" indent="-457200" algn="just" fontAlgn="auto">
              <a:spcBef>
                <a:spcPts val="0"/>
              </a:spcBef>
              <a:spcAft>
                <a:spcPts val="0"/>
              </a:spcAft>
              <a:buFont typeface="Arial" panose="020B0604020202020204" pitchFamily="34" charset="0"/>
              <a:buChar char="•"/>
              <a:defRPr/>
            </a:pPr>
            <a:r>
              <a:rPr lang="en-US" sz="3200" i="1" spc="70" dirty="0">
                <a:solidFill>
                  <a:srgbClr val="244357"/>
                </a:solidFill>
                <a:latin typeface="+mj-lt"/>
                <a:cs typeface="Arial" panose="020B0604020202020204" pitchFamily="34" charset="0"/>
              </a:rPr>
              <a:t>iDiagnostics</a:t>
            </a:r>
            <a:r>
              <a:rPr lang="en-US" sz="3200" b="0" i="1" baseline="30000" dirty="0">
                <a:solidFill>
                  <a:schemeClr val="accent1">
                    <a:lumMod val="50000"/>
                  </a:schemeClr>
                </a:solidFill>
                <a:effectLst/>
                <a:latin typeface="+mj-lt"/>
                <a:cs typeface="Arial" panose="020B0604020202020204" pitchFamily="34" charset="0"/>
              </a:rPr>
              <a:t>®</a:t>
            </a:r>
            <a:r>
              <a:rPr lang="en-US" sz="3200" i="1" spc="70" dirty="0">
                <a:solidFill>
                  <a:srgbClr val="244357"/>
                </a:solidFill>
                <a:latin typeface="+mj-lt"/>
                <a:cs typeface="Arial" panose="020B0604020202020204" pitchFamily="34" charset="0"/>
              </a:rPr>
              <a:t> provides a unique solution that allows citizens worldwide to test themselves at home for pathogens and diseases. </a:t>
            </a:r>
            <a:endParaRPr lang="en-US" sz="3200" i="1" spc="70" dirty="0" smtClean="0">
              <a:solidFill>
                <a:srgbClr val="244357"/>
              </a:solidFill>
              <a:latin typeface="+mj-lt"/>
              <a:cs typeface="Arial" panose="020B0604020202020204" pitchFamily="34" charset="0"/>
            </a:endParaRPr>
          </a:p>
          <a:p>
            <a:pPr algn="just" fontAlgn="auto">
              <a:spcBef>
                <a:spcPts val="0"/>
              </a:spcBef>
              <a:spcAft>
                <a:spcPts val="0"/>
              </a:spcAft>
              <a:defRPr/>
            </a:pPr>
            <a:endParaRPr lang="en-US" sz="3200" i="1" spc="70" dirty="0">
              <a:solidFill>
                <a:srgbClr val="244357"/>
              </a:solidFill>
              <a:latin typeface="+mj-lt"/>
              <a:cs typeface="Arial" panose="020B0604020202020204" pitchFamily="34" charset="0"/>
            </a:endParaRPr>
          </a:p>
          <a:p>
            <a:pPr marL="457200" indent="-457200" algn="just" fontAlgn="auto">
              <a:spcBef>
                <a:spcPts val="0"/>
              </a:spcBef>
              <a:spcAft>
                <a:spcPts val="0"/>
              </a:spcAft>
              <a:buFont typeface="Arial" panose="020B0604020202020204" pitchFamily="34" charset="0"/>
              <a:buChar char="•"/>
              <a:defRPr/>
            </a:pPr>
            <a:r>
              <a:rPr lang="en-US" sz="3200" i="1" spc="70" dirty="0" smtClean="0">
                <a:solidFill>
                  <a:srgbClr val="244357"/>
                </a:solidFill>
                <a:latin typeface="+mj-lt"/>
                <a:cs typeface="Arial" panose="020B0604020202020204" pitchFamily="34" charset="0"/>
              </a:rPr>
              <a:t>Open-source i-Diagnostics platform allows </a:t>
            </a:r>
            <a:r>
              <a:rPr lang="en-US" sz="3200" i="1" spc="70" dirty="0">
                <a:solidFill>
                  <a:srgbClr val="244357"/>
                </a:solidFill>
                <a:latin typeface="+mj-lt"/>
                <a:cs typeface="Arial" panose="020B0604020202020204" pitchFamily="34" charset="0"/>
              </a:rPr>
              <a:t>for the rapid development of new testing kits in the event of novel, </a:t>
            </a:r>
            <a:r>
              <a:rPr lang="en-US" sz="3200" i="1" spc="70" dirty="0" smtClean="0">
                <a:solidFill>
                  <a:srgbClr val="244357"/>
                </a:solidFill>
                <a:latin typeface="+mj-lt"/>
                <a:cs typeface="Arial" panose="020B0604020202020204" pitchFamily="34" charset="0"/>
              </a:rPr>
              <a:t>pathogen emergence. </a:t>
            </a:r>
            <a:endParaRPr lang="en-US" sz="3200" i="1" spc="70" dirty="0">
              <a:solidFill>
                <a:srgbClr val="244357"/>
              </a:solidFill>
              <a:latin typeface="+mj-lt"/>
              <a:cs typeface="Arial" panose="020B0604020202020204" pitchFamily="34" charset="0"/>
            </a:endParaRPr>
          </a:p>
        </p:txBody>
      </p:sp>
      <p:sp>
        <p:nvSpPr>
          <p:cNvPr id="15" name="TextBox 14">
            <a:extLst>
              <a:ext uri="{FF2B5EF4-FFF2-40B4-BE49-F238E27FC236}">
                <a16:creationId xmlns="" xmlns:a16="http://schemas.microsoft.com/office/drawing/2014/main" id="{F348EC68-2CE6-467F-998E-F640F961C07A}"/>
              </a:ext>
            </a:extLst>
          </p:cNvPr>
          <p:cNvSpPr txBox="1"/>
          <p:nvPr/>
        </p:nvSpPr>
        <p:spPr>
          <a:xfrm>
            <a:off x="1636581" y="2748801"/>
            <a:ext cx="17401788" cy="3539430"/>
          </a:xfrm>
          <a:prstGeom prst="rect">
            <a:avLst/>
          </a:prstGeom>
          <a:noFill/>
        </p:spPr>
        <p:txBody>
          <a:bodyPr wrap="square">
            <a:spAutoFit/>
          </a:bodyPr>
          <a:lstStyle/>
          <a:p>
            <a:pPr marR="0" lvl="0" algn="just">
              <a:spcBef>
                <a:spcPts val="0"/>
              </a:spcBef>
              <a:spcAft>
                <a:spcPts val="800"/>
              </a:spcAft>
              <a:tabLst>
                <a:tab pos="457200" algn="l"/>
              </a:tabLst>
            </a:pPr>
            <a:r>
              <a:rPr lang="en-US" sz="2800" spc="70" dirty="0" smtClean="0">
                <a:solidFill>
                  <a:srgbClr val="244357"/>
                </a:solidFill>
                <a:latin typeface="Arial" panose="020B0604020202020204" pitchFamily="34" charset="0"/>
                <a:cs typeface="Arial" panose="020B0604020202020204" pitchFamily="34" charset="0"/>
              </a:rPr>
              <a:t>	</a:t>
            </a:r>
            <a:r>
              <a:rPr lang="en-US" sz="3200" spc="70" dirty="0" smtClean="0">
                <a:solidFill>
                  <a:srgbClr val="244357"/>
                </a:solidFill>
                <a:cs typeface="Arial" panose="020B0604020202020204" pitchFamily="34" charset="0"/>
              </a:rPr>
              <a:t>Our </a:t>
            </a:r>
            <a:r>
              <a:rPr lang="en-US" sz="3200" spc="70" dirty="0">
                <a:solidFill>
                  <a:srgbClr val="244357"/>
                </a:solidFill>
                <a:cs typeface="Arial" panose="020B0604020202020204" pitchFamily="34" charset="0"/>
              </a:rPr>
              <a:t>goal is to make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 </a:t>
            </a:r>
            <a:r>
              <a:rPr lang="en-US" sz="3200" spc="70" dirty="0">
                <a:solidFill>
                  <a:srgbClr val="244357"/>
                </a:solidFill>
                <a:cs typeface="Arial" panose="020B0604020202020204" pitchFamily="34" charset="0"/>
              </a:rPr>
              <a:t>devices </a:t>
            </a:r>
            <a:r>
              <a:rPr lang="en-US" sz="3200" spc="70" dirty="0" smtClean="0">
                <a:solidFill>
                  <a:srgbClr val="244357"/>
                </a:solidFill>
                <a:cs typeface="Arial" panose="020B0604020202020204" pitchFamily="34" charset="0"/>
              </a:rPr>
              <a:t>affordable </a:t>
            </a:r>
            <a:r>
              <a:rPr lang="en-US" sz="3200" spc="70" dirty="0">
                <a:solidFill>
                  <a:srgbClr val="244357"/>
                </a:solidFill>
                <a:cs typeface="Arial" panose="020B0604020202020204" pitchFamily="34" charset="0"/>
              </a:rPr>
              <a:t>to every family on the </a:t>
            </a:r>
            <a:r>
              <a:rPr lang="en-US" sz="3200" spc="70" dirty="0" smtClean="0">
                <a:solidFill>
                  <a:srgbClr val="244357"/>
                </a:solidFill>
                <a:cs typeface="Arial" panose="020B0604020202020204" pitchFamily="34" charset="0"/>
              </a:rPr>
              <a:t>globe, and the open source i-Diagnostics platform – to all research groups worldwide. </a:t>
            </a:r>
            <a:r>
              <a:rPr lang="en-US" sz="3200" spc="70" dirty="0">
                <a:solidFill>
                  <a:srgbClr val="244357"/>
                </a:solidFill>
                <a:cs typeface="Arial" panose="020B0604020202020204" pitchFamily="34" charset="0"/>
              </a:rPr>
              <a:t>Accurate, rapid, personalized, yet affordable </a:t>
            </a:r>
            <a:r>
              <a:rPr lang="en-US" sz="3200" spc="70" dirty="0" smtClean="0">
                <a:solidFill>
                  <a:srgbClr val="244357"/>
                </a:solidFill>
                <a:cs typeface="Arial" panose="020B0604020202020204" pitchFamily="34" charset="0"/>
              </a:rPr>
              <a:t>diagnostics </a:t>
            </a:r>
            <a:r>
              <a:rPr lang="en-US" sz="3200" spc="70" dirty="0">
                <a:solidFill>
                  <a:srgbClr val="244357"/>
                </a:solidFill>
                <a:cs typeface="Arial" panose="020B0604020202020204" pitchFamily="34" charset="0"/>
              </a:rPr>
              <a:t>for </a:t>
            </a:r>
            <a:r>
              <a:rPr lang="en-US" sz="3200" spc="70" dirty="0" smtClean="0">
                <a:solidFill>
                  <a:srgbClr val="244357"/>
                </a:solidFill>
                <a:cs typeface="Arial" panose="020B0604020202020204" pitchFamily="34" charset="0"/>
              </a:rPr>
              <a:t>home-use </a:t>
            </a:r>
            <a:r>
              <a:rPr lang="en-US" sz="3200" spc="70" dirty="0">
                <a:solidFill>
                  <a:srgbClr val="244357"/>
                </a:solidFill>
                <a:cs typeface="Arial" panose="020B0604020202020204" pitchFamily="34" charset="0"/>
              </a:rPr>
              <a:t>will improve many aspects of healthcare and enable a multitude of related applications.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smtClean="0">
                <a:solidFill>
                  <a:schemeClr val="accent1">
                    <a:lumMod val="50000"/>
                  </a:schemeClr>
                </a:solidFill>
                <a:effectLst/>
                <a:cs typeface="Arial" panose="020B0604020202020204" pitchFamily="34" charset="0"/>
              </a:rPr>
              <a:t> </a:t>
            </a:r>
            <a:r>
              <a:rPr lang="en-US" sz="3200" spc="70" dirty="0">
                <a:solidFill>
                  <a:srgbClr val="244357"/>
                </a:solidFill>
                <a:cs typeface="Arial" panose="020B0604020202020204" pitchFamily="34" charset="0"/>
              </a:rPr>
              <a:t>unsurpassed accuracy comes from its ability to detect a panel of biomarkers of several classes simultaneously, including proteins, nucleic acids, and metabolites with ultimate sensitivity </a:t>
            </a:r>
            <a:r>
              <a:rPr lang="en-US" sz="3200" i="1" spc="70" dirty="0">
                <a:solidFill>
                  <a:srgbClr val="244357"/>
                </a:solidFill>
                <a:cs typeface="Arial" panose="020B0604020202020204" pitchFamily="34" charset="0"/>
              </a:rPr>
              <a:t>down to single molecules</a:t>
            </a:r>
            <a:r>
              <a:rPr lang="en-US" sz="3200" spc="70" dirty="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b="0" i="1" baseline="30000" dirty="0">
                <a:solidFill>
                  <a:schemeClr val="accent1">
                    <a:lumMod val="50000"/>
                  </a:schemeClr>
                </a:solidFill>
                <a:effectLst/>
                <a:cs typeface="Arial" panose="020B0604020202020204" pitchFamily="34" charset="0"/>
              </a:rPr>
              <a:t>®</a:t>
            </a:r>
            <a:r>
              <a:rPr lang="en-US" sz="3200" b="0" i="1" spc="70" baseline="30000" dirty="0">
                <a:solidFill>
                  <a:srgbClr val="244357"/>
                </a:solidFill>
                <a:effectLst/>
                <a:cs typeface="Arial" panose="020B0604020202020204" pitchFamily="34" charset="0"/>
              </a:rPr>
              <a:t> </a:t>
            </a:r>
            <a:r>
              <a:rPr lang="en-US" sz="3200" spc="70" dirty="0">
                <a:solidFill>
                  <a:srgbClr val="244357"/>
                </a:solidFill>
                <a:cs typeface="Arial" panose="020B0604020202020204" pitchFamily="34" charset="0"/>
              </a:rPr>
              <a:t>is robust, inexpensive </a:t>
            </a:r>
            <a:r>
              <a:rPr lang="en-US" sz="3200" spc="70" dirty="0" smtClean="0">
                <a:solidFill>
                  <a:srgbClr val="244357"/>
                </a:solidFill>
                <a:cs typeface="Arial" panose="020B0604020202020204" pitchFamily="34" charset="0"/>
              </a:rPr>
              <a:t>(~$400</a:t>
            </a:r>
            <a:r>
              <a:rPr lang="en-US" sz="3200" spc="70" dirty="0">
                <a:solidFill>
                  <a:srgbClr val="244357"/>
                </a:solidFill>
                <a:cs typeface="Arial" panose="020B0604020202020204" pitchFamily="34" charset="0"/>
              </a:rPr>
              <a:t>/$</a:t>
            </a:r>
            <a:r>
              <a:rPr lang="en-US" sz="3200" spc="70" dirty="0" smtClean="0">
                <a:solidFill>
                  <a:srgbClr val="244357"/>
                </a:solidFill>
                <a:cs typeface="Arial" panose="020B0604020202020204" pitchFamily="34" charset="0"/>
              </a:rPr>
              <a:t>1-10) </a:t>
            </a:r>
            <a:r>
              <a:rPr lang="en-US" sz="3200" spc="70" dirty="0">
                <a:solidFill>
                  <a:srgbClr val="244357"/>
                </a:solidFill>
                <a:cs typeface="Arial" panose="020B0604020202020204" pitchFamily="34" charset="0"/>
              </a:rPr>
              <a:t>and user-friendly for home-use, similar to the pregnancy strip test.</a:t>
            </a:r>
          </a:p>
        </p:txBody>
      </p:sp>
      <p:sp>
        <p:nvSpPr>
          <p:cNvPr id="3" name="Title 2"/>
          <p:cNvSpPr>
            <a:spLocks noGrp="1"/>
          </p:cNvSpPr>
          <p:nvPr>
            <p:ph type="title"/>
          </p:nvPr>
        </p:nvSpPr>
        <p:spPr>
          <a:xfrm>
            <a:off x="2584450" y="930275"/>
            <a:ext cx="15506051" cy="1354217"/>
          </a:xfrm>
        </p:spPr>
        <p:txBody>
          <a:bodyPr/>
          <a:lstStyle/>
          <a:p>
            <a:pPr algn="ctr"/>
            <a:r>
              <a:rPr lang="en-US" sz="4400" i="1" u="none" dirty="0" smtClean="0">
                <a:solidFill>
                  <a:schemeClr val="tx1"/>
                </a:solidFill>
                <a:latin typeface="+mj-lt"/>
                <a:cs typeface="Arial" panose="020B0604020202020204" pitchFamily="34" charset="0"/>
              </a:rPr>
              <a:t>i-</a:t>
            </a:r>
            <a:r>
              <a:rPr lang="en-US" sz="4400" u="none" spc="70" dirty="0" smtClean="0">
                <a:solidFill>
                  <a:schemeClr val="tx1"/>
                </a:solidFill>
                <a:latin typeface="+mj-lt"/>
                <a:cs typeface="Arial" panose="020B0604020202020204" pitchFamily="34" charset="0"/>
              </a:rPr>
              <a:t>Diagnostics </a:t>
            </a:r>
            <a:r>
              <a:rPr lang="en-US" sz="4400" u="none" spc="70" dirty="0">
                <a:solidFill>
                  <a:schemeClr val="tx1"/>
                </a:solidFill>
                <a:latin typeface="+mj-lt"/>
                <a:cs typeface="Arial" panose="020B0604020202020204" pitchFamily="34" charset="0"/>
              </a:rPr>
              <a:t>- Accurate and Rapid Tests for Home-use to Prevent </a:t>
            </a:r>
            <a:r>
              <a:rPr lang="en-US" sz="4400" u="none" spc="70" dirty="0" smtClean="0">
                <a:solidFill>
                  <a:schemeClr val="tx1"/>
                </a:solidFill>
                <a:latin typeface="+mj-lt"/>
                <a:cs typeface="Arial" panose="020B0604020202020204" pitchFamily="34" charset="0"/>
              </a:rPr>
              <a:t>Natural </a:t>
            </a:r>
            <a:r>
              <a:rPr lang="en-US" sz="4400" u="none" spc="70" dirty="0">
                <a:solidFill>
                  <a:schemeClr val="tx1"/>
                </a:solidFill>
                <a:latin typeface="+mj-lt"/>
                <a:cs typeface="Arial" panose="020B0604020202020204" pitchFamily="34" charset="0"/>
              </a:rPr>
              <a:t>and Man-made </a:t>
            </a:r>
            <a:r>
              <a:rPr lang="en-US" sz="4400" u="none" spc="70" dirty="0" smtClean="0">
                <a:solidFill>
                  <a:schemeClr val="tx1"/>
                </a:solidFill>
                <a:latin typeface="+mj-lt"/>
                <a:cs typeface="Arial" panose="020B0604020202020204" pitchFamily="34" charset="0"/>
              </a:rPr>
              <a:t>Pandemics</a:t>
            </a:r>
            <a:endParaRPr lang="en-US" sz="4400" dirty="0">
              <a:latin typeface="+mj-lt"/>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0607" y="396875"/>
            <a:ext cx="2172843" cy="21995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9050" y="6476997"/>
            <a:ext cx="6407537" cy="4283078"/>
          </a:xfrm>
          <a:prstGeom prst="rect">
            <a:avLst/>
          </a:prstGeom>
        </p:spPr>
      </p:pic>
      <p:sp>
        <p:nvSpPr>
          <p:cNvPr id="11" name="TextBox 10">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2546131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06EF629F-D906-40DA-9687-728368371F88}"/>
              </a:ext>
            </a:extLst>
          </p:cNvPr>
          <p:cNvSpPr txBox="1"/>
          <p:nvPr/>
        </p:nvSpPr>
        <p:spPr>
          <a:xfrm>
            <a:off x="1746250" y="2962772"/>
            <a:ext cx="17855438" cy="1077218"/>
          </a:xfrm>
          <a:prstGeom prst="rect">
            <a:avLst/>
          </a:prstGeom>
          <a:noFill/>
        </p:spPr>
        <p:txBody>
          <a:bodyPr wrap="square">
            <a:spAutoFit/>
          </a:bodyPr>
          <a:lstStyle/>
          <a:p>
            <a:pPr algn="just">
              <a:spcAft>
                <a:spcPts val="600"/>
              </a:spcAft>
            </a:pPr>
            <a:r>
              <a:rPr lang="en-US" sz="2800" i="1" spc="70" dirty="0" smtClean="0">
                <a:solidFill>
                  <a:srgbClr val="244357"/>
                </a:solidFill>
                <a:cs typeface="Arial" panose="020B0604020202020204" pitchFamily="34" charset="0"/>
              </a:rPr>
              <a:t>	</a:t>
            </a:r>
            <a:r>
              <a:rPr lang="en-US" sz="3200" i="1" spc="70" dirty="0" smtClean="0">
                <a:solidFill>
                  <a:srgbClr val="244357"/>
                </a:solidFill>
                <a:cs typeface="Arial" panose="020B0604020202020204" pitchFamily="34" charset="0"/>
              </a:rPr>
              <a:t>i-</a:t>
            </a:r>
            <a:r>
              <a:rPr lang="en-US" sz="3200" spc="70" dirty="0" smtClean="0">
                <a:solidFill>
                  <a:srgbClr val="244357"/>
                </a:solidFill>
                <a:cs typeface="Arial" panose="020B0604020202020204" pitchFamily="34" charset="0"/>
              </a:rPr>
              <a:t>Diagnostics</a:t>
            </a:r>
            <a:r>
              <a:rPr lang="en-US" sz="3200" i="1" spc="70" dirty="0" smtClean="0">
                <a:solidFill>
                  <a:schemeClr val="accent1">
                    <a:lumMod val="50000"/>
                  </a:schemeClr>
                </a:solidFill>
                <a:cs typeface="Arial" panose="020B0604020202020204" pitchFamily="34" charset="0"/>
              </a:rPr>
              <a:t> </a:t>
            </a:r>
            <a:r>
              <a:rPr lang="en-US" sz="3200" i="0" spc="70" dirty="0">
                <a:solidFill>
                  <a:schemeClr val="accent1">
                    <a:lumMod val="50000"/>
                  </a:schemeClr>
                </a:solidFill>
                <a:effectLst/>
              </a:rPr>
              <a:t>is a platform technology, </a:t>
            </a:r>
            <a:r>
              <a:rPr lang="en-US" sz="3200" b="0" i="0" spc="70" dirty="0">
                <a:solidFill>
                  <a:schemeClr val="accent1">
                    <a:lumMod val="50000"/>
                  </a:schemeClr>
                </a:solidFill>
                <a:effectLst/>
              </a:rPr>
              <a:t>where the information about new pathogen can be “dropped in” to start volume manufacturing of diagnostic tests in a matter of several hours.</a:t>
            </a:r>
            <a:endParaRPr lang="en-US" sz="3200" dirty="0"/>
          </a:p>
        </p:txBody>
      </p:sp>
      <p:sp>
        <p:nvSpPr>
          <p:cNvPr id="20" name="TextBox 19">
            <a:extLst>
              <a:ext uri="{FF2B5EF4-FFF2-40B4-BE49-F238E27FC236}">
                <a16:creationId xmlns="" xmlns:a16="http://schemas.microsoft.com/office/drawing/2014/main" id="{866039BA-F427-48F4-9E9A-466CABA758F9}"/>
              </a:ext>
            </a:extLst>
          </p:cNvPr>
          <p:cNvSpPr txBox="1"/>
          <p:nvPr/>
        </p:nvSpPr>
        <p:spPr>
          <a:xfrm>
            <a:off x="396180" y="5273675"/>
            <a:ext cx="18342670" cy="4524315"/>
          </a:xfrm>
          <a:prstGeom prst="rect">
            <a:avLst/>
          </a:prstGeom>
          <a:noFill/>
        </p:spPr>
        <p:txBody>
          <a:bodyPr wrap="square">
            <a:spAutoFit/>
          </a:bodyPr>
          <a:lstStyle/>
          <a:p>
            <a:pPr marL="1828800" lvl="3" indent="-457200" algn="just">
              <a:buFont typeface="Arial" panose="020B0604020202020204" pitchFamily="34" charset="0"/>
              <a:buChar char="•"/>
            </a:pPr>
            <a:r>
              <a:rPr lang="en-US" sz="3200" i="1" spc="70" dirty="0">
                <a:cs typeface="Arial" panose="020B0604020202020204" pitchFamily="34" charset="0"/>
              </a:rPr>
              <a:t>Super-sensitive detection of proteins, DNA/RNA, metabolites, and selected chemical agents.</a:t>
            </a:r>
          </a:p>
          <a:p>
            <a:pPr marL="1828800" lvl="3" indent="-457200" algn="just">
              <a:buFont typeface="Arial" panose="020B0604020202020204" pitchFamily="34" charset="0"/>
              <a:buChar char="•"/>
            </a:pPr>
            <a:r>
              <a:rPr lang="en-US" sz="3200" i="1" spc="70" dirty="0">
                <a:cs typeface="Arial" panose="020B0604020202020204" pitchFamily="34" charset="0"/>
              </a:rPr>
              <a:t>Simultaneous multiplexed detection of up to thousands of molecular markers in a small sample of biological fluids, including saliva, sputum, urine, and whole blood. </a:t>
            </a:r>
          </a:p>
          <a:p>
            <a:pPr marL="1828800" lvl="3" indent="-457200" algn="just">
              <a:buFont typeface="Arial" panose="020B0604020202020204" pitchFamily="34" charset="0"/>
              <a:buChar char="•"/>
            </a:pPr>
            <a:r>
              <a:rPr lang="en-US" sz="3200" i="1" spc="70" dirty="0">
                <a:cs typeface="Arial" panose="020B0604020202020204" pitchFamily="34" charset="0"/>
              </a:rPr>
              <a:t>Many important biomarkers do not endure shipping and certain sample preparation procedures. </a:t>
            </a:r>
            <a:r>
              <a:rPr lang="en-US" sz="3200" i="1" spc="70" dirty="0" smtClean="0">
                <a:cs typeface="Arial" panose="020B0604020202020204" pitchFamily="34" charset="0"/>
              </a:rPr>
              <a:t>i-</a:t>
            </a:r>
            <a:r>
              <a:rPr lang="en-US" sz="3200" spc="70" dirty="0" smtClean="0">
                <a:cs typeface="Arial" panose="020B0604020202020204" pitchFamily="34" charset="0"/>
              </a:rPr>
              <a:t>Diagnostics</a:t>
            </a:r>
            <a:r>
              <a:rPr lang="en-US" sz="3200" i="1" baseline="30000" dirty="0">
                <a:cs typeface="Arial" panose="020B0604020202020204" pitchFamily="34" charset="0"/>
              </a:rPr>
              <a:t>® </a:t>
            </a:r>
            <a:r>
              <a:rPr lang="en-US" sz="3200" i="1" spc="70" dirty="0">
                <a:cs typeface="Arial" panose="020B0604020202020204" pitchFamily="34" charset="0"/>
              </a:rPr>
              <a:t> allows to perform analyses at the point-of-care.</a:t>
            </a:r>
          </a:p>
          <a:p>
            <a:pPr marL="1828800" lvl="3" indent="-457200" algn="just">
              <a:buFont typeface="Arial" panose="020B0604020202020204" pitchFamily="34" charset="0"/>
              <a:buChar char="•"/>
            </a:pPr>
            <a:r>
              <a:rPr lang="en-US" sz="3200" i="1" spc="70" dirty="0">
                <a:cs typeface="Arial" panose="020B0604020202020204" pitchFamily="34" charset="0"/>
              </a:rPr>
              <a:t>No or minimal sample preparation is necessary to perform the test.</a:t>
            </a:r>
          </a:p>
          <a:p>
            <a:pPr marL="1828800" lvl="3" indent="-457200" algn="just">
              <a:buFont typeface="Arial" panose="020B0604020202020204" pitchFamily="34" charset="0"/>
              <a:buChar char="•"/>
            </a:pPr>
            <a:r>
              <a:rPr lang="en-US" sz="3200" i="1" spc="70" dirty="0" smtClean="0">
                <a:cs typeface="Arial" panose="020B0604020202020204" pitchFamily="34" charset="0"/>
              </a:rPr>
              <a:t>i-</a:t>
            </a:r>
            <a:r>
              <a:rPr lang="en-US" sz="3200" spc="70" dirty="0" smtClean="0">
                <a:cs typeface="Arial" panose="020B0604020202020204" pitchFamily="34" charset="0"/>
              </a:rPr>
              <a:t>Diagnostics </a:t>
            </a:r>
            <a:r>
              <a:rPr lang="en-US" sz="3200" i="1" spc="70" dirty="0">
                <a:cs typeface="Arial" panose="020B0604020202020204" pitchFamily="34" charset="0"/>
              </a:rPr>
              <a:t>development tools are available to the entire diagnostic and R&amp;D community.</a:t>
            </a:r>
          </a:p>
          <a:p>
            <a:pPr marL="1828800" lvl="3" indent="-457200" algn="just">
              <a:buFont typeface="Arial" panose="020B0604020202020204" pitchFamily="34" charset="0"/>
              <a:buChar char="•"/>
            </a:pPr>
            <a:r>
              <a:rPr lang="en-US" sz="3200" i="1" spc="70" dirty="0">
                <a:cs typeface="Arial" panose="020B0604020202020204" pitchFamily="34" charset="0"/>
              </a:rPr>
              <a:t>Open Innovation Business Model will involve up to </a:t>
            </a:r>
            <a:r>
              <a:rPr lang="en-US" altLang="en-US" sz="3200" i="1" spc="70" dirty="0">
                <a:cs typeface="Arial" panose="020B0604020202020204" pitchFamily="34" charset="0"/>
              </a:rPr>
              <a:t>40,000 research groups.</a:t>
            </a:r>
          </a:p>
          <a:p>
            <a:pPr marL="1828800" lvl="3" indent="-457200" algn="just">
              <a:buFont typeface="Arial" panose="020B0604020202020204" pitchFamily="34" charset="0"/>
              <a:buChar char="•"/>
            </a:pPr>
            <a:r>
              <a:rPr lang="en-US" altLang="en-US" sz="3200" i="1" spc="70" dirty="0">
                <a:cs typeface="Arial" panose="020B0604020202020204" pitchFamily="34" charset="0"/>
              </a:rPr>
              <a:t>Several thousands of healthcare, agricultural, environmental, and other applications.</a:t>
            </a:r>
          </a:p>
        </p:txBody>
      </p:sp>
      <p:sp>
        <p:nvSpPr>
          <p:cNvPr id="10" name="TextBox 9">
            <a:extLst>
              <a:ext uri="{FF2B5EF4-FFF2-40B4-BE49-F238E27FC236}">
                <a16:creationId xmlns="" xmlns:a16="http://schemas.microsoft.com/office/drawing/2014/main" id="{ABC6A44D-162E-44A4-AC03-38AC8780D927}"/>
              </a:ext>
            </a:extLst>
          </p:cNvPr>
          <p:cNvSpPr txBox="1"/>
          <p:nvPr/>
        </p:nvSpPr>
        <p:spPr>
          <a:xfrm>
            <a:off x="5099050" y="4359275"/>
            <a:ext cx="10363200" cy="646331"/>
          </a:xfrm>
          <a:prstGeom prst="rect">
            <a:avLst/>
          </a:prstGeom>
          <a:noFill/>
        </p:spPr>
        <p:txBody>
          <a:bodyPr wrap="square">
            <a:spAutoFit/>
          </a:bodyPr>
          <a:lstStyle/>
          <a:p>
            <a:pPr algn="ctr"/>
            <a:r>
              <a:rPr lang="en-US" sz="3600" b="1" i="1" dirty="0">
                <a:solidFill>
                  <a:schemeClr val="accent1">
                    <a:lumMod val="50000"/>
                  </a:schemeClr>
                </a:solidFill>
                <a:latin typeface="+mj-lt"/>
                <a:cs typeface="Arial" panose="020B0604020202020204" pitchFamily="34" charset="0"/>
              </a:rPr>
              <a:t>Distinctive  Features  of  </a:t>
            </a:r>
            <a:r>
              <a:rPr lang="en-US" sz="3600" b="1" i="1" spc="70" dirty="0" smtClean="0">
                <a:solidFill>
                  <a:srgbClr val="244357"/>
                </a:solidFill>
                <a:latin typeface="+mj-lt"/>
                <a:cs typeface="Arial" panose="020B0604020202020204" pitchFamily="34" charset="0"/>
              </a:rPr>
              <a:t>i-Diagnostics</a:t>
            </a:r>
            <a:r>
              <a:rPr lang="en-US" sz="3600" b="1" i="1" dirty="0" smtClean="0">
                <a:solidFill>
                  <a:schemeClr val="accent1">
                    <a:lumMod val="50000"/>
                  </a:schemeClr>
                </a:solidFill>
                <a:latin typeface="+mj-lt"/>
                <a:cs typeface="Arial" panose="020B0604020202020204" pitchFamily="34" charset="0"/>
              </a:rPr>
              <a:t>  </a:t>
            </a:r>
            <a:r>
              <a:rPr lang="en-US" sz="3600" b="1" i="1" dirty="0">
                <a:solidFill>
                  <a:schemeClr val="accent1">
                    <a:lumMod val="50000"/>
                  </a:schemeClr>
                </a:solidFill>
                <a:latin typeface="+mj-lt"/>
                <a:cs typeface="Arial" panose="020B0604020202020204" pitchFamily="34" charset="0"/>
              </a:rPr>
              <a:t>Project</a:t>
            </a:r>
          </a:p>
        </p:txBody>
      </p:sp>
      <p:sp>
        <p:nvSpPr>
          <p:cNvPr id="4" name="Title 3"/>
          <p:cNvSpPr>
            <a:spLocks noGrp="1"/>
          </p:cNvSpPr>
          <p:nvPr>
            <p:ph type="title"/>
          </p:nvPr>
        </p:nvSpPr>
        <p:spPr>
          <a:xfrm>
            <a:off x="2508250" y="986166"/>
            <a:ext cx="15011400" cy="1354217"/>
          </a:xfrm>
        </p:spPr>
        <p:txBody>
          <a:bodyPr/>
          <a:lstStyle/>
          <a:p>
            <a:pPr algn="ctr"/>
            <a:r>
              <a:rPr lang="en-US" sz="4400" u="none" dirty="0">
                <a:solidFill>
                  <a:schemeClr val="accent1">
                    <a:lumMod val="50000"/>
                  </a:schemeClr>
                </a:solidFill>
                <a:latin typeface="+mj-lt"/>
                <a:cs typeface="Arial" panose="020B0604020202020204" pitchFamily="34" charset="0"/>
              </a:rPr>
              <a:t>Powerful Combination of High Sensitivity, Accuracy, Speed, and </a:t>
            </a:r>
            <a:r>
              <a:rPr lang="en-US" sz="4400" u="none" dirty="0" smtClean="0">
                <a:solidFill>
                  <a:schemeClr val="accent1">
                    <a:lumMod val="50000"/>
                  </a:schemeClr>
                </a:solidFill>
                <a:latin typeface="+mj-lt"/>
                <a:cs typeface="Arial" panose="020B0604020202020204" pitchFamily="34" charset="0"/>
              </a:rPr>
              <a:t>Affordability</a:t>
            </a:r>
            <a:endParaRPr lang="en-US" sz="4400" dirty="0">
              <a:latin typeface="+mj-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9" name="TextBox 8">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1869949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6735184" y="746138"/>
            <a:ext cx="85344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How </a:t>
            </a:r>
            <a:r>
              <a:rPr lang="en-US" sz="4400" b="1" i="1" spc="70" dirty="0" smtClean="0">
                <a:solidFill>
                  <a:srgbClr val="244357"/>
                </a:solidFill>
                <a:latin typeface="+mj-lt"/>
                <a:cs typeface="Arial" panose="020B0604020202020204" pitchFamily="34" charset="0"/>
              </a:rPr>
              <a:t>i-</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Works?</a:t>
            </a:r>
          </a:p>
        </p:txBody>
      </p:sp>
      <p:sp>
        <p:nvSpPr>
          <p:cNvPr id="29" name="TextBox 28">
            <a:extLst>
              <a:ext uri="{FF2B5EF4-FFF2-40B4-BE49-F238E27FC236}">
                <a16:creationId xmlns="" xmlns:a16="http://schemas.microsoft.com/office/drawing/2014/main" id="{8E6976B0-6F0B-4072-B633-36E2A7E4BC3A}"/>
              </a:ext>
            </a:extLst>
          </p:cNvPr>
          <p:cNvSpPr txBox="1"/>
          <p:nvPr/>
        </p:nvSpPr>
        <p:spPr>
          <a:xfrm>
            <a:off x="1517650" y="1571873"/>
            <a:ext cx="16687799" cy="1569660"/>
          </a:xfrm>
          <a:prstGeom prst="rect">
            <a:avLst/>
          </a:prstGeom>
          <a:noFill/>
        </p:spPr>
        <p:txBody>
          <a:bodyPr wrap="square">
            <a:spAutoFit/>
          </a:bodyPr>
          <a:lstStyle/>
          <a:p>
            <a:pPr algn="just">
              <a:spcAft>
                <a:spcPts val="600"/>
              </a:spcAft>
            </a:pPr>
            <a:r>
              <a:rPr lang="en-US" sz="2800" spc="70" dirty="0" smtClean="0">
                <a:solidFill>
                  <a:schemeClr val="accent1">
                    <a:lumMod val="50000"/>
                  </a:schemeClr>
                </a:solidFill>
                <a:latin typeface="Arial" panose="020B0604020202020204" pitchFamily="34" charset="0"/>
                <a:cs typeface="Arial" panose="020B0604020202020204" pitchFamily="34" charset="0"/>
              </a:rPr>
              <a:t>	</a:t>
            </a:r>
            <a:r>
              <a:rPr lang="en-US" sz="3200" spc="70" dirty="0" smtClean="0">
                <a:solidFill>
                  <a:schemeClr val="accent1">
                    <a:lumMod val="50000"/>
                  </a:schemeClr>
                </a:solidFill>
                <a:latin typeface="+mj-lt"/>
                <a:cs typeface="Arial" panose="020B0604020202020204" pitchFamily="34" charset="0"/>
              </a:rPr>
              <a:t>The </a:t>
            </a:r>
            <a:r>
              <a:rPr lang="en-US" sz="3200" spc="70" dirty="0">
                <a:solidFill>
                  <a:schemeClr val="accent1">
                    <a:lumMod val="50000"/>
                  </a:schemeClr>
                </a:solidFill>
                <a:latin typeface="+mj-lt"/>
                <a:cs typeface="Arial" panose="020B0604020202020204" pitchFamily="34" charset="0"/>
              </a:rPr>
              <a:t>underlying technology of </a:t>
            </a:r>
            <a:r>
              <a:rPr lang="en-US" sz="3200" i="1" spc="70" dirty="0" smtClean="0">
                <a:solidFill>
                  <a:schemeClr val="accent1">
                    <a:lumMod val="50000"/>
                  </a:schemeClr>
                </a:solidFill>
                <a:latin typeface="+mj-lt"/>
                <a:cs typeface="Arial" panose="020B0604020202020204" pitchFamily="34" charset="0"/>
              </a:rPr>
              <a:t>i-</a:t>
            </a:r>
            <a:r>
              <a:rPr lang="en-US" sz="3200" spc="70" dirty="0" smtClean="0">
                <a:solidFill>
                  <a:schemeClr val="accent1">
                    <a:lumMod val="50000"/>
                  </a:schemeClr>
                </a:solidFill>
                <a:latin typeface="+mj-lt"/>
                <a:cs typeface="Arial" panose="020B0604020202020204" pitchFamily="34" charset="0"/>
              </a:rPr>
              <a:t>Diagnostics </a:t>
            </a:r>
            <a:r>
              <a:rPr lang="en-US" sz="3200" spc="70" dirty="0">
                <a:solidFill>
                  <a:schemeClr val="accent1">
                    <a:lumMod val="50000"/>
                  </a:schemeClr>
                </a:solidFill>
                <a:latin typeface="+mj-lt"/>
                <a:cs typeface="Arial" panose="020B0604020202020204" pitchFamily="34" charset="0"/>
              </a:rPr>
              <a:t>uses the principles of real-time TIRF microarrays to simultaneously detect four classes of molecular markers – DNA, RNA, proteins, and metabolites in bodily fluids such as saliva, urine, sweat, blood, and other fluids.</a:t>
            </a:r>
            <a:endParaRPr lang="en-US" sz="3200" b="0" i="0" dirty="0">
              <a:solidFill>
                <a:srgbClr val="000000"/>
              </a:solidFill>
              <a:effectLst/>
              <a:latin typeface="+mj-lt"/>
            </a:endParaRPr>
          </a:p>
        </p:txBody>
      </p:sp>
      <p:sp>
        <p:nvSpPr>
          <p:cNvPr id="49" name="Rectangle: Rounded Corners 48">
            <a:extLst>
              <a:ext uri="{FF2B5EF4-FFF2-40B4-BE49-F238E27FC236}">
                <a16:creationId xmlns="" xmlns:a16="http://schemas.microsoft.com/office/drawing/2014/main" id="{CCBD8645-731C-43EA-BC07-B4CA1CF6D723}"/>
              </a:ext>
            </a:extLst>
          </p:cNvPr>
          <p:cNvSpPr/>
          <p:nvPr/>
        </p:nvSpPr>
        <p:spPr>
          <a:xfrm>
            <a:off x="7842250" y="3292475"/>
            <a:ext cx="5115027"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Detection</a:t>
            </a:r>
          </a:p>
          <a:p>
            <a:pPr algn="just">
              <a:defRPr/>
            </a:pPr>
            <a:r>
              <a:rPr lang="en-US" sz="2200" spc="57" dirty="0">
                <a:solidFill>
                  <a:srgbClr val="244357"/>
                </a:solidFill>
                <a:latin typeface="+mj-lt"/>
                <a:cs typeface="Arial" panose="020B0604020202020204" pitchFamily="34" charset="0"/>
              </a:rPr>
              <a:t>Excitation light propagates inside the TIRF slide reflecting from the top and the bottom. A microarray of bioassays is </a:t>
            </a:r>
            <a:r>
              <a:rPr lang="en-US" sz="2200" spc="57" dirty="0" smtClean="0">
                <a:solidFill>
                  <a:srgbClr val="244357"/>
                </a:solidFill>
                <a:latin typeface="+mj-lt"/>
                <a:cs typeface="Arial" panose="020B0604020202020204" pitchFamily="34" charset="0"/>
              </a:rPr>
              <a:t>printed at the bottom surface. </a:t>
            </a:r>
            <a:r>
              <a:rPr lang="en-US" sz="2200" spc="57" dirty="0">
                <a:solidFill>
                  <a:srgbClr val="244357"/>
                </a:solidFill>
                <a:latin typeface="+mj-lt"/>
                <a:cs typeface="Arial" panose="020B0604020202020204" pitchFamily="34" charset="0"/>
              </a:rPr>
              <a:t>If a biomarker is present, respective spot of the microarrays fluoresces, and the </a:t>
            </a:r>
            <a:r>
              <a:rPr lang="en-US" sz="2200" spc="57" dirty="0" smtClean="0">
                <a:solidFill>
                  <a:srgbClr val="244357"/>
                </a:solidFill>
                <a:latin typeface="+mj-lt"/>
                <a:cs typeface="Arial" panose="020B0604020202020204" pitchFamily="34" charset="0"/>
              </a:rPr>
              <a:t>emission is </a:t>
            </a:r>
            <a:r>
              <a:rPr lang="en-US" sz="2200" spc="57" dirty="0">
                <a:solidFill>
                  <a:srgbClr val="244357"/>
                </a:solidFill>
                <a:latin typeface="+mj-lt"/>
                <a:cs typeface="Arial" panose="020B0604020202020204" pitchFamily="34" charset="0"/>
              </a:rPr>
              <a:t>detected by low-light cellphone camera.</a:t>
            </a:r>
          </a:p>
        </p:txBody>
      </p:sp>
      <p:sp>
        <p:nvSpPr>
          <p:cNvPr id="53" name="Rectangle: Rounded Corners 52">
            <a:extLst>
              <a:ext uri="{FF2B5EF4-FFF2-40B4-BE49-F238E27FC236}">
                <a16:creationId xmlns="" xmlns:a16="http://schemas.microsoft.com/office/drawing/2014/main" id="{7C4F1A48-C789-43DD-9F4E-C7F71B5770BC}"/>
              </a:ext>
            </a:extLst>
          </p:cNvPr>
          <p:cNvSpPr/>
          <p:nvPr/>
        </p:nvSpPr>
        <p:spPr>
          <a:xfrm>
            <a:off x="13938251" y="3319056"/>
            <a:ext cx="5317962" cy="35091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dirty="0">
                <a:solidFill>
                  <a:schemeClr val="accent1">
                    <a:lumMod val="50000"/>
                  </a:schemeClr>
                </a:solidFill>
                <a:effectLst/>
                <a:latin typeface="+mj-lt"/>
                <a:cs typeface="Arial" panose="020B0604020202020204" pitchFamily="34" charset="0"/>
              </a:rPr>
              <a:t>Analysis</a:t>
            </a:r>
          </a:p>
          <a:p>
            <a:pPr algn="just">
              <a:defRPr/>
            </a:pPr>
            <a:r>
              <a:rPr lang="en-US" sz="2200" spc="57" dirty="0">
                <a:solidFill>
                  <a:srgbClr val="244357"/>
                </a:solidFill>
                <a:latin typeface="+mj-lt"/>
                <a:cs typeface="Arial" panose="020B0604020202020204" pitchFamily="34" charset="0"/>
              </a:rPr>
              <a:t>The kinetics of fluorescence response is analyzed by </a:t>
            </a:r>
            <a:r>
              <a:rPr lang="en-US" sz="2200" spc="57" dirty="0" smtClean="0">
                <a:solidFill>
                  <a:srgbClr val="244357"/>
                </a:solidFill>
                <a:latin typeface="+mj-lt"/>
                <a:cs typeface="Arial" panose="020B0604020202020204" pitchFamily="34" charset="0"/>
              </a:rPr>
              <a:t>i-Diagnostics </a:t>
            </a:r>
            <a:r>
              <a:rPr lang="en-US" sz="2200" spc="57" dirty="0">
                <a:solidFill>
                  <a:srgbClr val="244357"/>
                </a:solidFill>
                <a:latin typeface="+mj-lt"/>
                <a:cs typeface="Arial" panose="020B0604020202020204" pitchFamily="34" charset="0"/>
              </a:rPr>
              <a:t>app; concentrations of multiple bio-markers are derived; the data are combined with clinical symptoms entered into the app; and in 5-10 minutes after applying the sample, test results are reported</a:t>
            </a:r>
            <a:r>
              <a:rPr lang="en-US" sz="2200" spc="57" dirty="0">
                <a:solidFill>
                  <a:srgbClr val="244357"/>
                </a:solidFill>
                <a:latin typeface="Arial" panose="020B0604020202020204" pitchFamily="34" charset="0"/>
                <a:cs typeface="Arial" panose="020B0604020202020204" pitchFamily="34" charset="0"/>
              </a:rPr>
              <a:t>. </a:t>
            </a:r>
          </a:p>
        </p:txBody>
      </p:sp>
      <p:sp>
        <p:nvSpPr>
          <p:cNvPr id="55" name="Rectangle: Rounded Corners 54">
            <a:extLst>
              <a:ext uri="{FF2B5EF4-FFF2-40B4-BE49-F238E27FC236}">
                <a16:creationId xmlns="" xmlns:a16="http://schemas.microsoft.com/office/drawing/2014/main" id="{EEBE47BC-E860-4E85-BBA5-DC6CB006F281}"/>
              </a:ext>
            </a:extLst>
          </p:cNvPr>
          <p:cNvSpPr/>
          <p:nvPr/>
        </p:nvSpPr>
        <p:spPr>
          <a:xfrm>
            <a:off x="1517650" y="3319056"/>
            <a:ext cx="5115027" cy="35357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i="0" dirty="0">
              <a:solidFill>
                <a:schemeClr val="accent1">
                  <a:lumMod val="50000"/>
                </a:schemeClr>
              </a:solidFill>
              <a:effectLst/>
              <a:latin typeface="+mj-lt"/>
              <a:cs typeface="Arial" panose="020B0604020202020204" pitchFamily="34" charset="0"/>
            </a:endParaRPr>
          </a:p>
          <a:p>
            <a:pPr algn="ctr"/>
            <a:r>
              <a:rPr lang="en-US" sz="2800" b="1" i="0" dirty="0">
                <a:solidFill>
                  <a:schemeClr val="accent1">
                    <a:lumMod val="50000"/>
                  </a:schemeClr>
                </a:solidFill>
                <a:effectLst/>
                <a:latin typeface="+mj-lt"/>
                <a:cs typeface="Arial" panose="020B0604020202020204" pitchFamily="34" charset="0"/>
              </a:rPr>
              <a:t>Preparation</a:t>
            </a:r>
          </a:p>
          <a:p>
            <a:pPr algn="just">
              <a:defRPr/>
            </a:pPr>
            <a:r>
              <a:rPr lang="en-US" sz="2200" spc="57" dirty="0">
                <a:solidFill>
                  <a:srgbClr val="244357"/>
                </a:solidFill>
                <a:latin typeface="+mj-lt"/>
                <a:cs typeface="Arial" panose="020B0604020202020204" pitchFamily="34" charset="0"/>
              </a:rPr>
              <a:t>A biological fluid, e.g. blood, urine, saliva flows over the microarray of bioassays. Each bioassay contains an affinity </a:t>
            </a:r>
            <a:r>
              <a:rPr lang="en-US" sz="2200" spc="57" dirty="0" smtClean="0">
                <a:solidFill>
                  <a:srgbClr val="244357"/>
                </a:solidFill>
                <a:latin typeface="+mj-lt"/>
                <a:cs typeface="Arial" panose="020B0604020202020204" pitchFamily="34" charset="0"/>
              </a:rPr>
              <a:t>molecule, </a:t>
            </a:r>
            <a:r>
              <a:rPr lang="en-US" sz="2200" spc="57" dirty="0">
                <a:solidFill>
                  <a:srgbClr val="244357"/>
                </a:solidFill>
                <a:latin typeface="+mj-lt"/>
                <a:cs typeface="Arial" panose="020B0604020202020204" pitchFamily="34" charset="0"/>
              </a:rPr>
              <a:t>which specifically binds only </a:t>
            </a:r>
            <a:r>
              <a:rPr lang="en-US" sz="2200" spc="57" dirty="0" smtClean="0">
                <a:solidFill>
                  <a:srgbClr val="244357"/>
                </a:solidFill>
                <a:latin typeface="+mj-lt"/>
                <a:cs typeface="Arial" panose="020B0604020202020204" pitchFamily="34" charset="0"/>
              </a:rPr>
              <a:t>the </a:t>
            </a:r>
            <a:r>
              <a:rPr lang="en-US" sz="2200" spc="57" dirty="0">
                <a:solidFill>
                  <a:srgbClr val="244357"/>
                </a:solidFill>
                <a:latin typeface="+mj-lt"/>
                <a:cs typeface="Arial" panose="020B0604020202020204" pitchFamily="34" charset="0"/>
              </a:rPr>
              <a:t>specific target biomarker, which results in de-quenching or emerging of fluorescence.</a:t>
            </a:r>
          </a:p>
          <a:p>
            <a:pPr algn="just">
              <a:defRPr/>
            </a:pPr>
            <a:endParaRPr lang="en-US" sz="2200" spc="57" dirty="0">
              <a:solidFill>
                <a:srgbClr val="244357"/>
              </a:solidFill>
              <a:latin typeface="Arial" panose="020B0604020202020204" pitchFamily="34" charset="0"/>
              <a:cs typeface="Arial" panose="020B0604020202020204" pitchFamily="34" charset="0"/>
            </a:endParaRPr>
          </a:p>
        </p:txBody>
      </p:sp>
      <p:sp>
        <p:nvSpPr>
          <p:cNvPr id="13" name="Rectangle 12"/>
          <p:cNvSpPr/>
          <p:nvPr/>
        </p:nvSpPr>
        <p:spPr>
          <a:xfrm>
            <a:off x="4299872" y="10563635"/>
            <a:ext cx="11467178" cy="400110"/>
          </a:xfrm>
          <a:prstGeom prst="rect">
            <a:avLst/>
          </a:prstGeom>
        </p:spPr>
        <p:txBody>
          <a:bodyPr wrap="none">
            <a:spAutoFit/>
          </a:bodyPr>
          <a:lstStyle/>
          <a:p>
            <a:r>
              <a:rPr lang="en-US" sz="2000" dirty="0">
                <a:solidFill>
                  <a:srgbClr val="0000FF"/>
                </a:solidFill>
                <a:latin typeface="Arial" panose="020B0604020202020204" pitchFamily="34" charset="0"/>
                <a:cs typeface="Arial" panose="020B0604020202020204" pitchFamily="34" charset="0"/>
              </a:rPr>
              <a:t>Principles of  </a:t>
            </a:r>
            <a:r>
              <a:rPr lang="en-US" sz="2000" dirty="0" smtClean="0">
                <a:solidFill>
                  <a:srgbClr val="0000FF"/>
                </a:solidFill>
                <a:latin typeface="Arial" panose="020B0604020202020204" pitchFamily="34" charset="0"/>
                <a:cs typeface="Arial" panose="020B0604020202020204" pitchFamily="34" charset="0"/>
              </a:rPr>
              <a:t>i-Diagnostics </a:t>
            </a:r>
            <a:r>
              <a:rPr lang="en-US" sz="2000" dirty="0">
                <a:solidFill>
                  <a:srgbClr val="0000FF"/>
                </a:solidFill>
                <a:latin typeface="Arial" panose="020B0604020202020204" pitchFamily="34" charset="0"/>
                <a:cs typeface="Arial" panose="020B0604020202020204" pitchFamily="34" charset="0"/>
              </a:rPr>
              <a:t>are described at the URL http://www.i-diagnostics.net/tirf_technology.html</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15" name="TextBox 14">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34992" y="7239114"/>
            <a:ext cx="5421222" cy="3173537"/>
          </a:xfrm>
          <a:prstGeom prst="rect">
            <a:avLst/>
          </a:prstGeom>
        </p:spPr>
      </p:pic>
      <p:pic>
        <p:nvPicPr>
          <p:cNvPr id="1026" name="Picture 2" descr="https://i0.wp.com/i-diagnostics.net/wp-content/uploads/2021/05/wp686079a5_05_06.jpg?resize=438%2C311&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49" y="7131694"/>
            <a:ext cx="4886427" cy="34695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0.wp.com/i-diagnostics.net/wp-content/uploads/2021/05/wpce36cace_05_06.jpg?resize=374%2C234&amp;ss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327" y="7131693"/>
            <a:ext cx="5243923" cy="328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591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4036786" y="766674"/>
            <a:ext cx="13639800" cy="769441"/>
          </a:xfrm>
          <a:prstGeom prst="rect">
            <a:avLst/>
          </a:prstGeom>
          <a:noFill/>
        </p:spPr>
        <p:txBody>
          <a:bodyPr wrap="square" rtlCol="0">
            <a:spAutoFit/>
          </a:bodyPr>
          <a:lstStyle/>
          <a:p>
            <a:pPr algn="l"/>
            <a:r>
              <a:rPr lang="en-US" sz="4400" b="1" dirty="0">
                <a:solidFill>
                  <a:schemeClr val="accent1">
                    <a:lumMod val="50000"/>
                  </a:schemeClr>
                </a:solidFill>
                <a:latin typeface="+mj-lt"/>
                <a:cs typeface="Arial" panose="020B0604020202020204" pitchFamily="34" charset="0"/>
              </a:rPr>
              <a:t>Why is </a:t>
            </a:r>
            <a:r>
              <a:rPr lang="en-US" sz="4400" b="1" i="1" spc="70" dirty="0" smtClean="0">
                <a:solidFill>
                  <a:srgbClr val="244357"/>
                </a:solidFill>
                <a:latin typeface="+mj-lt"/>
                <a:cs typeface="Arial" panose="020B0604020202020204" pitchFamily="34" charset="0"/>
              </a:rPr>
              <a:t>i-</a:t>
            </a:r>
            <a:r>
              <a:rPr lang="en-US" sz="4400" b="1" spc="70" dirty="0" smtClean="0">
                <a:solidFill>
                  <a:srgbClr val="244357"/>
                </a:solidFill>
                <a:latin typeface="+mj-lt"/>
                <a:cs typeface="Arial" panose="020B0604020202020204" pitchFamily="34" charset="0"/>
              </a:rPr>
              <a:t>Diagnostics</a:t>
            </a:r>
            <a:r>
              <a:rPr lang="en-US" sz="4400" b="1" dirty="0" smtClean="0">
                <a:solidFill>
                  <a:schemeClr val="accent1">
                    <a:lumMod val="50000"/>
                  </a:schemeClr>
                </a:solidFill>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so Uniquely Advantageous?</a:t>
            </a:r>
          </a:p>
        </p:txBody>
      </p:sp>
      <p:sp>
        <p:nvSpPr>
          <p:cNvPr id="29" name="TextBox 28">
            <a:extLst>
              <a:ext uri="{FF2B5EF4-FFF2-40B4-BE49-F238E27FC236}">
                <a16:creationId xmlns="" xmlns:a16="http://schemas.microsoft.com/office/drawing/2014/main" id="{8E6976B0-6F0B-4072-B633-36E2A7E4BC3A}"/>
              </a:ext>
            </a:extLst>
          </p:cNvPr>
          <p:cNvSpPr txBox="1"/>
          <p:nvPr/>
        </p:nvSpPr>
        <p:spPr>
          <a:xfrm>
            <a:off x="944445" y="1942276"/>
            <a:ext cx="18522823" cy="1077218"/>
          </a:xfrm>
          <a:prstGeom prst="rect">
            <a:avLst/>
          </a:prstGeom>
          <a:noFill/>
        </p:spPr>
        <p:txBody>
          <a:bodyPr wrap="square">
            <a:spAutoFit/>
          </a:bodyPr>
          <a:lstStyle/>
          <a:p>
            <a:pPr algn="just"/>
            <a:r>
              <a:rPr lang="en-US" sz="2800" b="0" i="0" spc="70" dirty="0" smtClean="0">
                <a:solidFill>
                  <a:schemeClr val="accent1">
                    <a:lumMod val="50000"/>
                  </a:schemeClr>
                </a:solidFill>
                <a:effectLst/>
                <a:latin typeface="Arial" panose="020B0604020202020204" pitchFamily="34" charset="0"/>
                <a:cs typeface="Arial" panose="020B0604020202020204" pitchFamily="34" charset="0"/>
              </a:rPr>
              <a:t>	</a:t>
            </a:r>
            <a:r>
              <a:rPr lang="en-US" sz="3200" b="0" i="0" spc="70" dirty="0" smtClean="0">
                <a:solidFill>
                  <a:schemeClr val="accent1">
                    <a:lumMod val="50000"/>
                  </a:schemeClr>
                </a:solidFill>
                <a:effectLst/>
                <a:latin typeface="+mj-lt"/>
                <a:cs typeface="Arial" panose="020B0604020202020204" pitchFamily="34" charset="0"/>
              </a:rPr>
              <a:t>The </a:t>
            </a:r>
            <a:r>
              <a:rPr lang="en-US" sz="3200" b="0" i="0" spc="70" dirty="0">
                <a:solidFill>
                  <a:schemeClr val="accent1">
                    <a:lumMod val="50000"/>
                  </a:schemeClr>
                </a:solidFill>
                <a:effectLst/>
                <a:latin typeface="+mj-lt"/>
                <a:cs typeface="Arial" panose="020B0604020202020204" pitchFamily="34" charset="0"/>
              </a:rPr>
              <a:t>answer lies in the phenomena of </a:t>
            </a:r>
            <a:r>
              <a:rPr lang="en-US" sz="3200" b="0" spc="70" dirty="0">
                <a:solidFill>
                  <a:schemeClr val="accent1">
                    <a:lumMod val="50000"/>
                  </a:schemeClr>
                </a:solidFill>
                <a:effectLst/>
                <a:latin typeface="+mj-lt"/>
                <a:cs typeface="Arial" panose="020B0604020202020204" pitchFamily="34" charset="0"/>
              </a:rPr>
              <a:t>Total Internal Reflection and the Evanescent Wave</a:t>
            </a:r>
            <a:r>
              <a:rPr lang="en-US" sz="3200" b="0" i="0" spc="70" dirty="0">
                <a:solidFill>
                  <a:schemeClr val="accent1">
                    <a:lumMod val="50000"/>
                  </a:schemeClr>
                </a:solidFill>
                <a:effectLst/>
                <a:latin typeface="+mj-lt"/>
                <a:cs typeface="Arial" panose="020B0604020202020204" pitchFamily="34" charset="0"/>
              </a:rPr>
              <a:t>, the main actors in real-time TIRF microarrays</a:t>
            </a:r>
            <a:r>
              <a:rPr lang="en-US" sz="3200" spc="70" dirty="0">
                <a:solidFill>
                  <a:schemeClr val="accent1">
                    <a:lumMod val="50000"/>
                  </a:schemeClr>
                </a:solidFill>
                <a:latin typeface="+mj-lt"/>
                <a:cs typeface="Arial" panose="020B0604020202020204" pitchFamily="34" charset="0"/>
              </a:rPr>
              <a:t>,</a:t>
            </a:r>
            <a:r>
              <a:rPr lang="en-US" sz="3200" b="0" i="0" spc="70" dirty="0">
                <a:solidFill>
                  <a:schemeClr val="accent1">
                    <a:lumMod val="50000"/>
                  </a:schemeClr>
                </a:solidFill>
                <a:effectLst/>
                <a:latin typeface="+mj-lt"/>
                <a:cs typeface="Arial" panose="020B0604020202020204" pitchFamily="34" charset="0"/>
              </a:rPr>
              <a:t> the underlying technology of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sz="3200" b="0" i="0" spc="70" dirty="0">
                <a:solidFill>
                  <a:schemeClr val="accent1">
                    <a:lumMod val="50000"/>
                  </a:schemeClr>
                </a:solidFill>
                <a:effectLst/>
                <a:latin typeface="+mj-lt"/>
                <a:cs typeface="Arial" panose="020B0604020202020204" pitchFamily="34" charset="0"/>
              </a:rPr>
              <a:t>. </a:t>
            </a:r>
            <a:endParaRPr lang="en-US" sz="3200" b="0" i="0" dirty="0">
              <a:solidFill>
                <a:srgbClr val="000000"/>
              </a:solidFill>
              <a:effectLst/>
              <a:latin typeface="+mj-lt"/>
            </a:endParaRPr>
          </a:p>
        </p:txBody>
      </p:sp>
      <p:sp>
        <p:nvSpPr>
          <p:cNvPr id="2" name="TextBox 1">
            <a:extLst>
              <a:ext uri="{FF2B5EF4-FFF2-40B4-BE49-F238E27FC236}">
                <a16:creationId xmlns="" xmlns:a16="http://schemas.microsoft.com/office/drawing/2014/main" id="{D8220F28-92E1-4FC3-A9D6-54CC426ADDBB}"/>
              </a:ext>
            </a:extLst>
          </p:cNvPr>
          <p:cNvSpPr txBox="1"/>
          <p:nvPr/>
        </p:nvSpPr>
        <p:spPr>
          <a:xfrm>
            <a:off x="9518650" y="7407275"/>
            <a:ext cx="10014877" cy="3185487"/>
          </a:xfrm>
          <a:prstGeom prst="rect">
            <a:avLst/>
          </a:prstGeom>
          <a:noFill/>
        </p:spPr>
        <p:txBody>
          <a:bodyPr wrap="square">
            <a:spAutoFit/>
          </a:bodyPr>
          <a:lstStyle/>
          <a:p>
            <a:pPr marL="342900" indent="-342900" algn="just">
              <a:spcAft>
                <a:spcPts val="600"/>
              </a:spcAft>
              <a:buFont typeface="Arial" panose="020B0604020202020204" pitchFamily="34" charset="0"/>
              <a:buChar char="•"/>
            </a:pPr>
            <a:r>
              <a:rPr lang="en-US" sz="2800" i="1" spc="70" dirty="0">
                <a:solidFill>
                  <a:schemeClr val="accent1">
                    <a:lumMod val="50000"/>
                  </a:schemeClr>
                </a:solidFill>
                <a:latin typeface="+mj-lt"/>
                <a:cs typeface="Arial" panose="020B0604020202020204" pitchFamily="34" charset="0"/>
              </a:rPr>
              <a:t>O</a:t>
            </a:r>
            <a:r>
              <a:rPr lang="en-US" sz="2800" i="1" spc="70" dirty="0">
                <a:solidFill>
                  <a:schemeClr val="accent1">
                    <a:lumMod val="50000"/>
                  </a:schemeClr>
                </a:solidFill>
                <a:effectLst/>
                <a:latin typeface="+mj-lt"/>
                <a:cs typeface="Arial" panose="020B0604020202020204" pitchFamily="34" charset="0"/>
              </a:rPr>
              <a:t>ur progress in TIRF microarray </a:t>
            </a:r>
            <a:r>
              <a:rPr lang="en-US" sz="2800" i="1" spc="70" dirty="0" smtClean="0">
                <a:solidFill>
                  <a:schemeClr val="accent1">
                    <a:lumMod val="50000"/>
                  </a:schemeClr>
                </a:solidFill>
                <a:effectLst/>
                <a:latin typeface="+mj-lt"/>
                <a:cs typeface="Arial" panose="020B0604020202020204" pitchFamily="34" charset="0"/>
              </a:rPr>
              <a:t>development  </a:t>
            </a:r>
            <a:r>
              <a:rPr lang="en-US" sz="2800" i="1" spc="70" dirty="0">
                <a:solidFill>
                  <a:schemeClr val="accent1">
                    <a:lumMod val="50000"/>
                  </a:schemeClr>
                </a:solidFill>
                <a:effectLst/>
                <a:latin typeface="+mj-lt"/>
                <a:cs typeface="Arial" panose="020B0604020202020204" pitchFamily="34" charset="0"/>
              </a:rPr>
              <a:t>spanned from large bench-top instrument through portable sensors to small handheld devices. </a:t>
            </a:r>
          </a:p>
          <a:p>
            <a:pPr marL="342900" indent="-342900" algn="just">
              <a:buFont typeface="Arial" panose="020B0604020202020204" pitchFamily="34" charset="0"/>
              <a:buChar char="•"/>
            </a:pPr>
            <a:r>
              <a:rPr lang="en-US" sz="2800" i="1" spc="70" dirty="0">
                <a:solidFill>
                  <a:schemeClr val="accent1">
                    <a:lumMod val="50000"/>
                  </a:schemeClr>
                </a:solidFill>
                <a:latin typeface="+mj-lt"/>
                <a:cs typeface="Arial" panose="020B0604020202020204" pitchFamily="34" charset="0"/>
              </a:rPr>
              <a:t>In 2013, we discovered that silk fibroin enhances the fluorescence of TIRF microarrays so that we can use a cellphone camera instead of expensive cameras. This patent-pending discovery has been incorporated into </a:t>
            </a:r>
            <a:r>
              <a:rPr lang="en-US" sz="2800" i="1" spc="70" dirty="0" smtClean="0">
                <a:solidFill>
                  <a:srgbClr val="244357"/>
                </a:solidFill>
                <a:latin typeface="+mj-lt"/>
                <a:cs typeface="Arial" panose="020B0604020202020204" pitchFamily="34" charset="0"/>
              </a:rPr>
              <a:t>i-</a:t>
            </a:r>
            <a:r>
              <a:rPr lang="en-US" sz="2800" i="1" spc="70" dirty="0" smtClean="0">
                <a:solidFill>
                  <a:schemeClr val="accent1">
                    <a:lumMod val="50000"/>
                  </a:schemeClr>
                </a:solidFill>
                <a:latin typeface="+mj-lt"/>
                <a:cs typeface="Arial" panose="020B0604020202020204" pitchFamily="34" charset="0"/>
              </a:rPr>
              <a:t>Diagnostics</a:t>
            </a:r>
            <a:r>
              <a:rPr lang="en-US" sz="2800" i="1" spc="70" dirty="0">
                <a:solidFill>
                  <a:schemeClr val="accent1">
                    <a:lumMod val="50000"/>
                  </a:schemeClr>
                </a:solidFill>
                <a:latin typeface="+mj-lt"/>
                <a:cs typeface="Arial" panose="020B0604020202020204" pitchFamily="34" charset="0"/>
              </a:rPr>
              <a:t>.</a:t>
            </a:r>
          </a:p>
        </p:txBody>
      </p:sp>
      <p:sp>
        <p:nvSpPr>
          <p:cNvPr id="10" name="TextBox 9">
            <a:extLst>
              <a:ext uri="{FF2B5EF4-FFF2-40B4-BE49-F238E27FC236}">
                <a16:creationId xmlns="" xmlns:a16="http://schemas.microsoft.com/office/drawing/2014/main" id="{988F65D4-8BAE-48A1-9185-0712CAC25FF1}"/>
              </a:ext>
            </a:extLst>
          </p:cNvPr>
          <p:cNvSpPr txBox="1"/>
          <p:nvPr/>
        </p:nvSpPr>
        <p:spPr>
          <a:xfrm>
            <a:off x="553357" y="3140075"/>
            <a:ext cx="9418628" cy="4031873"/>
          </a:xfrm>
          <a:prstGeom prst="rect">
            <a:avLst/>
          </a:prstGeom>
          <a:noFill/>
        </p:spPr>
        <p:txBody>
          <a:bodyPr wrap="square">
            <a:spAutoFit/>
          </a:bodyPr>
          <a:lstStyle/>
          <a:p>
            <a:pPr marL="457200" indent="-457200" algn="just">
              <a:buFont typeface="Arial" panose="020B0604020202020204" pitchFamily="34" charset="0"/>
              <a:buChar char="•"/>
            </a:pPr>
            <a:r>
              <a:rPr lang="en-US" sz="3200" i="1" spc="70" dirty="0" smtClean="0">
                <a:solidFill>
                  <a:schemeClr val="accent1">
                    <a:lumMod val="50000"/>
                  </a:schemeClr>
                </a:solidFill>
                <a:latin typeface="+mj-lt"/>
                <a:cs typeface="Arial" panose="020B0604020202020204" pitchFamily="34" charset="0"/>
              </a:rPr>
              <a:t>TIRF</a:t>
            </a:r>
            <a:r>
              <a:rPr lang="en-US" sz="3200" b="0" i="1" spc="70" dirty="0" smtClean="0">
                <a:solidFill>
                  <a:schemeClr val="accent1">
                    <a:lumMod val="50000"/>
                  </a:schemeClr>
                </a:solidFill>
                <a:effectLst/>
                <a:latin typeface="+mj-lt"/>
                <a:cs typeface="Arial" panose="020B0604020202020204" pitchFamily="34" charset="0"/>
              </a:rPr>
              <a:t> </a:t>
            </a:r>
            <a:r>
              <a:rPr lang="en-US" sz="3200" b="0" i="1" spc="70" dirty="0">
                <a:solidFill>
                  <a:schemeClr val="accent1">
                    <a:lumMod val="50000"/>
                  </a:schemeClr>
                </a:solidFill>
                <a:effectLst/>
                <a:latin typeface="+mj-lt"/>
                <a:cs typeface="Arial" panose="020B0604020202020204" pitchFamily="34" charset="0"/>
              </a:rPr>
              <a:t>phenomena </a:t>
            </a:r>
            <a:r>
              <a:rPr lang="en-US" sz="3200" b="0" i="1" spc="70" dirty="0" smtClean="0">
                <a:solidFill>
                  <a:schemeClr val="accent1">
                    <a:lumMod val="50000"/>
                  </a:schemeClr>
                </a:solidFill>
                <a:effectLst/>
                <a:latin typeface="+mj-lt"/>
                <a:cs typeface="Arial" panose="020B0604020202020204" pitchFamily="34" charset="0"/>
              </a:rPr>
              <a:t>provides </a:t>
            </a:r>
            <a:r>
              <a:rPr lang="en-US" sz="3200" b="0" i="1" spc="70" dirty="0">
                <a:solidFill>
                  <a:schemeClr val="accent1">
                    <a:lumMod val="50000"/>
                  </a:schemeClr>
                </a:solidFill>
                <a:effectLst/>
                <a:latin typeface="+mj-lt"/>
                <a:cs typeface="Arial" panose="020B0604020202020204" pitchFamily="34" charset="0"/>
              </a:rPr>
              <a:t>exceptional surface selectivity and </a:t>
            </a:r>
            <a:r>
              <a:rPr lang="en-US" sz="3200" b="0" i="1" spc="70" dirty="0" smtClean="0">
                <a:solidFill>
                  <a:schemeClr val="accent1">
                    <a:lumMod val="50000"/>
                  </a:schemeClr>
                </a:solidFill>
                <a:effectLst/>
                <a:latin typeface="+mj-lt"/>
                <a:cs typeface="Arial" panose="020B0604020202020204" pitchFamily="34" charset="0"/>
              </a:rPr>
              <a:t>enables the </a:t>
            </a:r>
            <a:r>
              <a:rPr lang="en-US" sz="3200" b="0" i="1" spc="70" dirty="0">
                <a:solidFill>
                  <a:schemeClr val="accent1">
                    <a:lumMod val="50000"/>
                  </a:schemeClr>
                </a:solidFill>
                <a:effectLst/>
                <a:latin typeface="+mj-lt"/>
                <a:cs typeface="Arial" panose="020B0604020202020204" pitchFamily="34" charset="0"/>
              </a:rPr>
              <a:t>ultimate limit of detection - down to single molecules.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TIRF is capable of detecting a multitude of molecular markers of four classes </a:t>
            </a:r>
            <a:r>
              <a:rPr lang="en-US" sz="3200" i="1" spc="70" dirty="0">
                <a:solidFill>
                  <a:schemeClr val="accent1">
                    <a:lumMod val="50000"/>
                  </a:schemeClr>
                </a:solidFill>
                <a:effectLst/>
                <a:latin typeface="+mj-lt"/>
                <a:cs typeface="Arial" panose="020B0604020202020204" pitchFamily="34" charset="0"/>
              </a:rPr>
              <a:t>simultaneously</a:t>
            </a:r>
            <a:r>
              <a:rPr lang="en-US" sz="3200" b="0" i="1" spc="70" dirty="0">
                <a:solidFill>
                  <a:schemeClr val="accent1">
                    <a:lumMod val="50000"/>
                  </a:schemeClr>
                </a:solidFill>
                <a:effectLst/>
                <a:latin typeface="+mj-lt"/>
                <a:cs typeface="Arial" panose="020B0604020202020204" pitchFamily="34" charset="0"/>
              </a:rPr>
              <a:t>, a feature not found in any other technology. </a:t>
            </a:r>
          </a:p>
          <a:p>
            <a:pPr marL="457200" indent="-457200" algn="just">
              <a:buFont typeface="Arial" panose="020B0604020202020204" pitchFamily="34" charset="0"/>
              <a:buChar char="•"/>
            </a:pPr>
            <a:r>
              <a:rPr lang="en-US" sz="3200" i="1" spc="70" dirty="0">
                <a:solidFill>
                  <a:schemeClr val="accent1">
                    <a:lumMod val="50000"/>
                  </a:schemeClr>
                </a:solidFill>
                <a:latin typeface="+mj-lt"/>
                <a:cs typeface="Arial" panose="020B0604020202020204" pitchFamily="34" charset="0"/>
              </a:rPr>
              <a:t>TIRF microarrays require </a:t>
            </a:r>
            <a:r>
              <a:rPr lang="en-US" sz="3200" i="1" spc="70" dirty="0" smtClean="0">
                <a:solidFill>
                  <a:schemeClr val="accent1">
                    <a:lumMod val="50000"/>
                  </a:schemeClr>
                </a:solidFill>
                <a:latin typeface="+mj-lt"/>
                <a:cs typeface="Arial" panose="020B0604020202020204" pitchFamily="34" charset="0"/>
              </a:rPr>
              <a:t>m</a:t>
            </a:r>
            <a:r>
              <a:rPr lang="en-US" sz="3200" b="0" i="1" spc="70" dirty="0" smtClean="0">
                <a:solidFill>
                  <a:schemeClr val="accent1">
                    <a:lumMod val="50000"/>
                  </a:schemeClr>
                </a:solidFill>
                <a:effectLst/>
                <a:latin typeface="+mj-lt"/>
                <a:cs typeface="Arial" panose="020B0604020202020204" pitchFamily="34" charset="0"/>
              </a:rPr>
              <a:t>inimal to no-sample-preparation</a:t>
            </a:r>
            <a:r>
              <a:rPr lang="en-US" sz="3200" b="0" i="1" spc="70" dirty="0">
                <a:solidFill>
                  <a:schemeClr val="accent1">
                    <a:lumMod val="50000"/>
                  </a:schemeClr>
                </a:solidFill>
                <a:effectLst/>
                <a:latin typeface="+mj-lt"/>
                <a:cs typeface="Arial" panose="020B0604020202020204" pitchFamily="34" charset="0"/>
              </a:rPr>
              <a:t>.</a:t>
            </a:r>
          </a:p>
        </p:txBody>
      </p:sp>
      <p:sp>
        <p:nvSpPr>
          <p:cNvPr id="12" name="TextBox 11">
            <a:extLst>
              <a:ext uri="{FF2B5EF4-FFF2-40B4-BE49-F238E27FC236}">
                <a16:creationId xmlns="" xmlns:a16="http://schemas.microsoft.com/office/drawing/2014/main" id="{EB5A08DE-96D9-4B5E-A1CC-5B2B79015BE1}"/>
              </a:ext>
            </a:extLst>
          </p:cNvPr>
          <p:cNvSpPr txBox="1"/>
          <p:nvPr/>
        </p:nvSpPr>
        <p:spPr>
          <a:xfrm>
            <a:off x="10226584" y="3148049"/>
            <a:ext cx="9277877" cy="4031873"/>
          </a:xfrm>
          <a:prstGeom prst="rect">
            <a:avLst/>
          </a:prstGeom>
          <a:noFill/>
        </p:spPr>
        <p:txBody>
          <a:bodyPr wrap="square">
            <a:spAutoFit/>
          </a:bodyPr>
          <a:lstStyle/>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Results are obtained in a matter of 5-10 minutes. </a:t>
            </a: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This supersensitive, accurate and rapid technology, can be downsized to an inexpensive handheld device for </a:t>
            </a:r>
            <a:r>
              <a:rPr lang="en-US" sz="3200" b="0" i="1" spc="70" dirty="0" smtClean="0">
                <a:solidFill>
                  <a:schemeClr val="accent1">
                    <a:lumMod val="50000"/>
                  </a:schemeClr>
                </a:solidFill>
                <a:effectLst/>
                <a:latin typeface="+mj-lt"/>
                <a:cs typeface="Arial" panose="020B0604020202020204" pitchFamily="34" charset="0"/>
              </a:rPr>
              <a:t>home-use with disposable </a:t>
            </a:r>
            <a:r>
              <a:rPr lang="en-US" sz="3200" b="0" i="1" spc="70" dirty="0">
                <a:solidFill>
                  <a:schemeClr val="accent1">
                    <a:lumMod val="50000"/>
                  </a:schemeClr>
                </a:solidFill>
                <a:effectLst/>
                <a:latin typeface="+mj-lt"/>
                <a:cs typeface="Arial" panose="020B0604020202020204" pitchFamily="34" charset="0"/>
              </a:rPr>
              <a:t>cartridges </a:t>
            </a:r>
            <a:r>
              <a:rPr lang="en-US" sz="3200" b="0" i="1" spc="70" dirty="0" smtClean="0">
                <a:solidFill>
                  <a:schemeClr val="accent1">
                    <a:lumMod val="50000"/>
                  </a:schemeClr>
                </a:solidFill>
                <a:effectLst/>
                <a:latin typeface="+mj-lt"/>
                <a:cs typeface="Arial" panose="020B0604020202020204" pitchFamily="34" charset="0"/>
              </a:rPr>
              <a:t>that cost </a:t>
            </a:r>
            <a:r>
              <a:rPr lang="en-US" sz="3200" b="0" i="1" spc="70" dirty="0">
                <a:solidFill>
                  <a:schemeClr val="accent1">
                    <a:lumMod val="50000"/>
                  </a:schemeClr>
                </a:solidFill>
                <a:effectLst/>
                <a:latin typeface="+mj-lt"/>
                <a:cs typeface="Arial" panose="020B0604020202020204" pitchFamily="34" charset="0"/>
              </a:rPr>
              <a:t>$</a:t>
            </a:r>
            <a:r>
              <a:rPr lang="en-US" sz="3200" b="0" i="1" spc="70" dirty="0" smtClean="0">
                <a:solidFill>
                  <a:schemeClr val="accent1">
                    <a:lumMod val="50000"/>
                  </a:schemeClr>
                </a:solidFill>
                <a:effectLst/>
                <a:latin typeface="+mj-lt"/>
                <a:cs typeface="Arial" panose="020B0604020202020204" pitchFamily="34" charset="0"/>
              </a:rPr>
              <a:t>1-10. </a:t>
            </a:r>
            <a:endParaRPr lang="en-US" sz="3200" b="0" i="1" spc="70" dirty="0">
              <a:solidFill>
                <a:schemeClr val="accent1">
                  <a:lumMod val="50000"/>
                </a:schemeClr>
              </a:solidFill>
              <a:effectLst/>
              <a:latin typeface="+mj-lt"/>
              <a:cs typeface="Arial" panose="020B0604020202020204" pitchFamily="34" charset="0"/>
            </a:endParaRPr>
          </a:p>
          <a:p>
            <a:pPr marL="457200" indent="-457200" algn="just">
              <a:buFont typeface="Arial" panose="020B0604020202020204" pitchFamily="34" charset="0"/>
              <a:buChar char="•"/>
            </a:pPr>
            <a:r>
              <a:rPr lang="en-US" sz="3200" b="0" i="1" spc="70" dirty="0">
                <a:solidFill>
                  <a:schemeClr val="accent1">
                    <a:lumMod val="50000"/>
                  </a:schemeClr>
                </a:solidFill>
                <a:effectLst/>
                <a:latin typeface="+mj-lt"/>
                <a:cs typeface="Arial" panose="020B0604020202020204" pitchFamily="34" charset="0"/>
              </a:rPr>
              <a:t>We are not aware of other technology that </a:t>
            </a:r>
            <a:r>
              <a:rPr lang="en-US" sz="3200" b="0" i="1" spc="70" dirty="0" smtClean="0">
                <a:solidFill>
                  <a:schemeClr val="accent1">
                    <a:lumMod val="50000"/>
                  </a:schemeClr>
                </a:solidFill>
                <a:effectLst/>
                <a:latin typeface="+mj-lt"/>
                <a:cs typeface="Arial" panose="020B0604020202020204" pitchFamily="34" charset="0"/>
              </a:rPr>
              <a:t>is </a:t>
            </a:r>
            <a:r>
              <a:rPr lang="en-US" sz="3200" b="0" i="1" spc="70" dirty="0">
                <a:solidFill>
                  <a:schemeClr val="accent1">
                    <a:lumMod val="50000"/>
                  </a:schemeClr>
                </a:solidFill>
                <a:effectLst/>
                <a:latin typeface="+mj-lt"/>
                <a:cs typeface="Arial" panose="020B0604020202020204" pitchFamily="34" charset="0"/>
              </a:rPr>
              <a:t>sensitive, accurate, and rapid, </a:t>
            </a:r>
            <a:r>
              <a:rPr lang="en-US" sz="3200" b="0" i="1" spc="70" dirty="0" smtClean="0">
                <a:solidFill>
                  <a:schemeClr val="accent1">
                    <a:lumMod val="50000"/>
                  </a:schemeClr>
                </a:solidFill>
                <a:effectLst/>
                <a:latin typeface="+mj-lt"/>
                <a:cs typeface="Arial" panose="020B0604020202020204" pitchFamily="34" charset="0"/>
              </a:rPr>
              <a:t>detects </a:t>
            </a:r>
            <a:r>
              <a:rPr lang="en-US" sz="3200" b="0" i="1" spc="70" dirty="0">
                <a:solidFill>
                  <a:schemeClr val="accent1">
                    <a:lumMod val="50000"/>
                  </a:schemeClr>
                </a:solidFill>
                <a:effectLst/>
                <a:latin typeface="+mj-lt"/>
                <a:cs typeface="Arial" panose="020B0604020202020204" pitchFamily="34" charset="0"/>
              </a:rPr>
              <a:t>all four </a:t>
            </a:r>
            <a:r>
              <a:rPr lang="en-US" sz="3200" b="0" i="1" spc="70" dirty="0" smtClean="0">
                <a:solidFill>
                  <a:schemeClr val="accent1">
                    <a:lumMod val="50000"/>
                  </a:schemeClr>
                </a:solidFill>
                <a:effectLst/>
                <a:latin typeface="+mj-lt"/>
                <a:cs typeface="Arial" panose="020B0604020202020204" pitchFamily="34" charset="0"/>
              </a:rPr>
              <a:t>classes </a:t>
            </a:r>
            <a:r>
              <a:rPr lang="en-US" sz="3200" b="0" i="1" spc="70" dirty="0">
                <a:solidFill>
                  <a:schemeClr val="accent1">
                    <a:lumMod val="50000"/>
                  </a:schemeClr>
                </a:solidFill>
                <a:effectLst/>
                <a:latin typeface="+mj-lt"/>
                <a:cs typeface="Arial" panose="020B0604020202020204" pitchFamily="34" charset="0"/>
              </a:rPr>
              <a:t>of biomarkers, and yet </a:t>
            </a:r>
            <a:r>
              <a:rPr lang="en-US" sz="3200" b="0" i="1" spc="70" dirty="0" smtClean="0">
                <a:solidFill>
                  <a:schemeClr val="accent1">
                    <a:lumMod val="50000"/>
                  </a:schemeClr>
                </a:solidFill>
                <a:effectLst/>
                <a:latin typeface="+mj-lt"/>
                <a:cs typeface="Arial" panose="020B0604020202020204" pitchFamily="34" charset="0"/>
              </a:rPr>
              <a:t>is affordable</a:t>
            </a:r>
            <a:r>
              <a:rPr lang="en-US" sz="3200" b="0" i="1" spc="70" dirty="0">
                <a:solidFill>
                  <a:schemeClr val="accent1">
                    <a:lumMod val="50000"/>
                  </a:schemeClr>
                </a:solidFill>
                <a:effectLst/>
                <a:latin typeface="+mj-lt"/>
                <a:cs typeface="Arial" panose="020B0604020202020204" pitchFamily="34" charset="0"/>
              </a:rPr>
              <a:t>.</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387350" y="244475"/>
            <a:ext cx="2172843" cy="21995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059" y="7250460"/>
            <a:ext cx="7212991" cy="3554339"/>
          </a:xfrm>
          <a:prstGeom prst="rect">
            <a:avLst/>
          </a:prstGeom>
        </p:spPr>
      </p:pic>
      <p:sp>
        <p:nvSpPr>
          <p:cNvPr id="11" name="TextBox 10">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2915713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5">
            <a:extLst>
              <a:ext uri="{FF2B5EF4-FFF2-40B4-BE49-F238E27FC236}">
                <a16:creationId xmlns="" xmlns:a16="http://schemas.microsoft.com/office/drawing/2014/main" id="{08E50CD0-37D9-44C9-A695-5053C8FD5E01}"/>
              </a:ext>
            </a:extLst>
          </p:cNvPr>
          <p:cNvSpPr txBox="1"/>
          <p:nvPr/>
        </p:nvSpPr>
        <p:spPr>
          <a:xfrm>
            <a:off x="6623050" y="777875"/>
            <a:ext cx="7391400" cy="769441"/>
          </a:xfrm>
          <a:prstGeom prst="rect">
            <a:avLst/>
          </a:prstGeom>
          <a:noFill/>
        </p:spPr>
        <p:txBody>
          <a:bodyPr wrap="square" rtlCol="0">
            <a:spAutoFit/>
          </a:bodyPr>
          <a:lstStyle/>
          <a:p>
            <a:pPr algn="l"/>
            <a:r>
              <a:rPr lang="en-US" sz="4400" b="1" i="1" spc="70" dirty="0" smtClean="0">
                <a:solidFill>
                  <a:srgbClr val="244357"/>
                </a:solidFill>
                <a:latin typeface="+mj-lt"/>
                <a:cs typeface="Arial" panose="020B0604020202020204" pitchFamily="34" charset="0"/>
              </a:rPr>
              <a:t>i-</a:t>
            </a:r>
            <a:r>
              <a:rPr lang="en-US" sz="4400" b="1" spc="70" dirty="0" smtClean="0">
                <a:solidFill>
                  <a:srgbClr val="244357"/>
                </a:solidFill>
                <a:latin typeface="+mj-lt"/>
                <a:cs typeface="Arial" panose="020B0604020202020204" pitchFamily="34" charset="0"/>
              </a:rPr>
              <a:t>Diagnostics</a:t>
            </a:r>
            <a:r>
              <a:rPr lang="en-US" sz="4400" b="1" baseline="30000" dirty="0" smtClean="0">
                <a:solidFill>
                  <a:schemeClr val="accent1">
                    <a:lumMod val="50000"/>
                  </a:schemeClr>
                </a:solidFill>
                <a:effectLst/>
                <a:latin typeface="+mj-lt"/>
                <a:cs typeface="Arial" panose="020B0604020202020204" pitchFamily="34" charset="0"/>
              </a:rPr>
              <a:t> </a:t>
            </a:r>
            <a:r>
              <a:rPr lang="en-US" sz="4400" b="1" dirty="0">
                <a:solidFill>
                  <a:schemeClr val="accent1">
                    <a:lumMod val="50000"/>
                  </a:schemeClr>
                </a:solidFill>
                <a:latin typeface="+mj-lt"/>
                <a:cs typeface="Arial" panose="020B0604020202020204" pitchFamily="34" charset="0"/>
              </a:rPr>
              <a:t>Applications</a:t>
            </a:r>
          </a:p>
        </p:txBody>
      </p:sp>
      <p:sp>
        <p:nvSpPr>
          <p:cNvPr id="10" name="TextBox 9">
            <a:extLst>
              <a:ext uri="{FF2B5EF4-FFF2-40B4-BE49-F238E27FC236}">
                <a16:creationId xmlns="" xmlns:a16="http://schemas.microsoft.com/office/drawing/2014/main" id="{988F65D4-8BAE-48A1-9185-0712CAC25FF1}"/>
              </a:ext>
            </a:extLst>
          </p:cNvPr>
          <p:cNvSpPr txBox="1"/>
          <p:nvPr/>
        </p:nvSpPr>
        <p:spPr>
          <a:xfrm>
            <a:off x="1054227" y="1920875"/>
            <a:ext cx="10064623" cy="3847207"/>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Prevention of pandemics and epidemics</a:t>
            </a:r>
          </a:p>
          <a:p>
            <a:pPr marL="457200" indent="-457200">
              <a:spcAft>
                <a:spcPts val="600"/>
              </a:spcAft>
              <a:buFont typeface="Arial" panose="020B0604020202020204" pitchFamily="34" charset="0"/>
              <a:buChar char="•"/>
            </a:pPr>
            <a:r>
              <a:rPr lang="en-US" altLang="en-US" sz="3200" i="1" spc="70" dirty="0" smtClean="0">
                <a:solidFill>
                  <a:schemeClr val="accent1">
                    <a:lumMod val="50000"/>
                  </a:schemeClr>
                </a:solidFill>
                <a:latin typeface="+mj-lt"/>
                <a:cs typeface="Arial" panose="020B0604020202020204" pitchFamily="34" charset="0"/>
              </a:rPr>
              <a:t>Diagnosing </a:t>
            </a:r>
            <a:r>
              <a:rPr lang="en-US" altLang="en-US" sz="3200" i="1" spc="70" dirty="0">
                <a:solidFill>
                  <a:schemeClr val="accent1">
                    <a:lumMod val="50000"/>
                  </a:schemeClr>
                </a:solidFill>
                <a:latin typeface="+mj-lt"/>
                <a:cs typeface="Arial" panose="020B0604020202020204" pitchFamily="34" charset="0"/>
              </a:rPr>
              <a:t>of infection diseases: SARS, influenza, Ebola, HIV, Zika, STDs, etc. </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Diagnostics and prognosis of cancer</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Diagnostics and prognosis of cardio-vascular diseases</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Diagnostics and prognosis of Alzheimer's and other neurological disorders</a:t>
            </a:r>
            <a:endParaRPr lang="en-US" sz="3200" b="0" i="1" spc="70" dirty="0">
              <a:solidFill>
                <a:schemeClr val="accent1">
                  <a:lumMod val="50000"/>
                </a:schemeClr>
              </a:solidFill>
              <a:effectLst/>
              <a:latin typeface="+mj-lt"/>
              <a:cs typeface="Arial" panose="020B0604020202020204" pitchFamily="34" charset="0"/>
            </a:endParaRPr>
          </a:p>
        </p:txBody>
      </p:sp>
      <p:sp>
        <p:nvSpPr>
          <p:cNvPr id="11" name="TextBox 10">
            <a:extLst>
              <a:ext uri="{FF2B5EF4-FFF2-40B4-BE49-F238E27FC236}">
                <a16:creationId xmlns="" xmlns:a16="http://schemas.microsoft.com/office/drawing/2014/main" id="{760AB217-4B23-4F41-ADEE-26C67B9B8838}"/>
              </a:ext>
            </a:extLst>
          </p:cNvPr>
          <p:cNvSpPr txBox="1"/>
          <p:nvPr/>
        </p:nvSpPr>
        <p:spPr>
          <a:xfrm>
            <a:off x="1054227" y="6492875"/>
            <a:ext cx="17373600" cy="3693319"/>
          </a:xfrm>
          <a:prstGeom prst="rect">
            <a:avLst/>
          </a:prstGeom>
          <a:noFill/>
        </p:spPr>
        <p:txBody>
          <a:bodyPr wrap="square">
            <a:spAutoFit/>
          </a:bodyPr>
          <a:lstStyle/>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As soon as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becomes popular, many routine analyses of blood, urine and other bodily fluids that currently are performed in clinical labs, will migrate to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device. </a:t>
            </a:r>
          </a:p>
          <a:p>
            <a:pPr marL="457200" indent="-457200">
              <a:spcAft>
                <a:spcPts val="600"/>
              </a:spcAft>
              <a:buFont typeface="Wingdings" panose="05000000000000000000" pitchFamily="2" charset="2"/>
              <a:buChar char="§"/>
            </a:pPr>
            <a:r>
              <a:rPr lang="en-US" altLang="en-US" sz="3200" spc="70" dirty="0">
                <a:solidFill>
                  <a:schemeClr val="accent1">
                    <a:lumMod val="50000"/>
                  </a:schemeClr>
                </a:solidFill>
                <a:latin typeface="+mj-lt"/>
                <a:cs typeface="Arial" panose="020B0604020202020204" pitchFamily="34" charset="0"/>
              </a:rPr>
              <a:t>Along with the main goal of home-use, family doctors, cardiologists, dentists, first </a:t>
            </a:r>
            <a:r>
              <a:rPr lang="en-US" altLang="en-US" sz="3200" spc="70" dirty="0" smtClean="0">
                <a:solidFill>
                  <a:schemeClr val="accent1">
                    <a:lumMod val="50000"/>
                  </a:schemeClr>
                </a:solidFill>
                <a:latin typeface="+mj-lt"/>
                <a:cs typeface="Arial" panose="020B0604020202020204" pitchFamily="34" charset="0"/>
              </a:rPr>
              <a:t> responders</a:t>
            </a:r>
            <a:r>
              <a:rPr lang="en-US" altLang="en-US" sz="3200" spc="70" dirty="0">
                <a:solidFill>
                  <a:schemeClr val="accent1">
                    <a:lumMod val="50000"/>
                  </a:schemeClr>
                </a:solidFill>
                <a:latin typeface="+mj-lt"/>
                <a:cs typeface="Arial" panose="020B0604020202020204" pitchFamily="34" charset="0"/>
              </a:rPr>
              <a:t>, pharmaceutical companies, food safety, agriculture, and environment protection specialists have expressed their interest in using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for their applications. </a:t>
            </a:r>
            <a:endParaRPr lang="en-US" altLang="en-US" sz="3200" spc="70" dirty="0" smtClean="0">
              <a:solidFill>
                <a:schemeClr val="accent1">
                  <a:lumMod val="50000"/>
                </a:schemeClr>
              </a:solidFill>
              <a:latin typeface="+mj-lt"/>
              <a:cs typeface="Arial" panose="020B0604020202020204" pitchFamily="34" charset="0"/>
            </a:endParaRPr>
          </a:p>
          <a:p>
            <a:pPr marL="457200" indent="-457200">
              <a:spcAft>
                <a:spcPts val="600"/>
              </a:spcAft>
              <a:buFont typeface="Wingdings" panose="05000000000000000000" pitchFamily="2" charset="2"/>
              <a:buChar char="§"/>
            </a:pPr>
            <a:r>
              <a:rPr lang="en-US" altLang="en-US" sz="3200" spc="70" dirty="0" smtClean="0">
                <a:solidFill>
                  <a:schemeClr val="accent1">
                    <a:lumMod val="50000"/>
                  </a:schemeClr>
                </a:solidFill>
                <a:latin typeface="+mj-lt"/>
                <a:cs typeface="Arial" panose="020B0604020202020204" pitchFamily="34" charset="0"/>
              </a:rPr>
              <a:t>There </a:t>
            </a:r>
            <a:r>
              <a:rPr lang="en-US" altLang="en-US" sz="3200" spc="70" dirty="0">
                <a:solidFill>
                  <a:schemeClr val="accent1">
                    <a:lumMod val="50000"/>
                  </a:schemeClr>
                </a:solidFill>
                <a:latin typeface="+mj-lt"/>
                <a:cs typeface="Arial" panose="020B0604020202020204" pitchFamily="34" charset="0"/>
              </a:rPr>
              <a:t>are thousands of new applications that can be developed for the </a:t>
            </a:r>
            <a:r>
              <a:rPr lang="en-US" sz="3200" i="1" spc="70" dirty="0" smtClean="0">
                <a:solidFill>
                  <a:srgbClr val="244357"/>
                </a:solidFill>
                <a:latin typeface="+mj-lt"/>
                <a:cs typeface="Arial" panose="020B0604020202020204" pitchFamily="34" charset="0"/>
              </a:rPr>
              <a:t>i-</a:t>
            </a:r>
            <a:r>
              <a:rPr lang="en-US" sz="3200" spc="70" dirty="0" smtClean="0">
                <a:solidFill>
                  <a:srgbClr val="244357"/>
                </a:solidFill>
                <a:latin typeface="+mj-lt"/>
                <a:cs typeface="Arial" panose="020B0604020202020204" pitchFamily="34" charset="0"/>
              </a:rPr>
              <a:t>Diagnostics</a:t>
            </a:r>
            <a:r>
              <a:rPr lang="en-US" altLang="en-US" sz="3200" spc="70" dirty="0" smtClean="0">
                <a:solidFill>
                  <a:schemeClr val="accent1">
                    <a:lumMod val="50000"/>
                  </a:schemeClr>
                </a:solidFill>
                <a:latin typeface="+mj-lt"/>
                <a:cs typeface="Arial" panose="020B0604020202020204" pitchFamily="34" charset="0"/>
              </a:rPr>
              <a:t> </a:t>
            </a:r>
            <a:r>
              <a:rPr lang="en-US" altLang="en-US" sz="3200" spc="70" dirty="0">
                <a:solidFill>
                  <a:schemeClr val="accent1">
                    <a:lumMod val="50000"/>
                  </a:schemeClr>
                </a:solidFill>
                <a:latin typeface="+mj-lt"/>
                <a:cs typeface="Arial" panose="020B0604020202020204" pitchFamily="34" charset="0"/>
              </a:rPr>
              <a:t>platform.</a:t>
            </a:r>
            <a:endParaRPr lang="en-US" sz="3200" spc="70" dirty="0">
              <a:solidFill>
                <a:schemeClr val="accent1">
                  <a:lumMod val="50000"/>
                </a:schemeClr>
              </a:solidFill>
              <a:latin typeface="+mj-lt"/>
              <a:cs typeface="Arial" panose="020B0604020202020204" pitchFamily="34" charset="0"/>
            </a:endParaRPr>
          </a:p>
        </p:txBody>
      </p:sp>
      <p:sp>
        <p:nvSpPr>
          <p:cNvPr id="12" name="TextBox 11">
            <a:extLst>
              <a:ext uri="{FF2B5EF4-FFF2-40B4-BE49-F238E27FC236}">
                <a16:creationId xmlns="" xmlns:a16="http://schemas.microsoft.com/office/drawing/2014/main" id="{CCE3A141-6002-4AAA-BDF5-E6E69AA42298}"/>
              </a:ext>
            </a:extLst>
          </p:cNvPr>
          <p:cNvSpPr txBox="1"/>
          <p:nvPr/>
        </p:nvSpPr>
        <p:spPr>
          <a:xfrm>
            <a:off x="11576050" y="1882180"/>
            <a:ext cx="7848600" cy="4001095"/>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Drug development studies   </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Longevity studies and popular efforts </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Food and water safety applications</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Military and civil biodefense applications</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Forensic applications</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Environmental applications</a:t>
            </a:r>
          </a:p>
          <a:p>
            <a:pPr marL="457200" indent="-457200">
              <a:spcAft>
                <a:spcPts val="600"/>
              </a:spcAft>
              <a:buFont typeface="Arial" panose="020B0604020202020204" pitchFamily="34" charset="0"/>
              <a:buChar char="•"/>
            </a:pPr>
            <a:r>
              <a:rPr lang="en-US" altLang="en-US" sz="3200" i="1" spc="70" dirty="0">
                <a:solidFill>
                  <a:schemeClr val="accent1">
                    <a:lumMod val="50000"/>
                  </a:schemeClr>
                </a:solidFill>
                <a:latin typeface="+mj-lt"/>
                <a:cs typeface="Arial" panose="020B0604020202020204" pitchFamily="34" charset="0"/>
              </a:rPr>
              <a:t>Agricultural analyses and studies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8788"/>
          <a:stretch/>
        </p:blipFill>
        <p:spPr>
          <a:xfrm>
            <a:off x="17721262" y="330949"/>
            <a:ext cx="2172843" cy="2199526"/>
          </a:xfrm>
          <a:prstGeom prst="rect">
            <a:avLst/>
          </a:prstGeom>
        </p:spPr>
      </p:pic>
      <p:sp>
        <p:nvSpPr>
          <p:cNvPr id="9" name="TextBox 8">
            <a:extLst>
              <a:ext uri="{FF2B5EF4-FFF2-40B4-BE49-F238E27FC236}">
                <a16:creationId xmlns="" xmlns:a16="http://schemas.microsoft.com/office/drawing/2014/main" id="{A4A54C2F-FD04-410F-A5A9-DCBC300BB77C}"/>
              </a:ext>
            </a:extLst>
          </p:cNvPr>
          <p:cNvSpPr txBox="1"/>
          <p:nvPr/>
        </p:nvSpPr>
        <p:spPr>
          <a:xfrm>
            <a:off x="16152256" y="10760075"/>
            <a:ext cx="2971800" cy="400110"/>
          </a:xfrm>
          <a:prstGeom prst="rect">
            <a:avLst/>
          </a:prstGeom>
          <a:noFill/>
        </p:spPr>
        <p:txBody>
          <a:bodyPr wrap="square">
            <a:spAutoFit/>
          </a:bodyPr>
          <a:lstStyle/>
          <a:p>
            <a:pPr algn="ctr"/>
            <a:r>
              <a:rPr lang="en-US" sz="2000" dirty="0">
                <a:solidFill>
                  <a:schemeClr val="accent1">
                    <a:lumMod val="50000"/>
                  </a:schemeClr>
                </a:solidFill>
                <a:latin typeface="Arial" panose="020B0604020202020204" pitchFamily="34" charset="0"/>
                <a:cs typeface="Arial" panose="020B0604020202020204" pitchFamily="34" charset="0"/>
              </a:rPr>
              <a:t>www.i-Diagnostics.net</a:t>
            </a:r>
          </a:p>
        </p:txBody>
      </p:sp>
    </p:spTree>
    <p:extLst>
      <p:ext uri="{BB962C8B-B14F-4D97-AF65-F5344CB8AC3E}">
        <p14:creationId xmlns:p14="http://schemas.microsoft.com/office/powerpoint/2010/main" val="3641900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39980</TotalTime>
  <Words>1265</Words>
  <Application>Microsoft Office PowerPoint</Application>
  <PresentationFormat>Custom</PresentationFormat>
  <Paragraphs>177</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i-Diagnostics – Critically Necessary Safety Net for Humanity Revolutionary New Approach for Biological Safety</vt:lpstr>
      <vt:lpstr>i-Diagnostics - Accurate and Rapid Tests for Home-use to Prevent Natural and Man-made Pandemics</vt:lpstr>
      <vt:lpstr>Powerful Combination of High Sensitivity, Accuracy, Speed, and Affordability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CDB_PPE_RZ_01.indd</dc:title>
  <dc:creator>Elena Kostenko</dc:creator>
  <cp:lastModifiedBy>alexander.asanov@gmail.com</cp:lastModifiedBy>
  <cp:revision>146</cp:revision>
  <cp:lastPrinted>2023-02-16T13:50:15Z</cp:lastPrinted>
  <dcterms:created xsi:type="dcterms:W3CDTF">2020-08-04T19:44:08Z</dcterms:created>
  <dcterms:modified xsi:type="dcterms:W3CDTF">2023-02-19T04:09:51Z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2020-04-03T00:00:00Z</vt:filetime>
  </property>
  <property fmtid="{D5CDD505-2E9C-101B-9397-08002B2CF9AE}" pid="3" name="Creator">
    <vt:lpwstr>Adobe InDesign 15.0 (Macintosh)</vt:lpwstr>
  </property>
  <property fmtid="{D5CDD505-2E9C-101B-9397-08002B2CF9AE}" pid="4" name="LastSaved">
    <vt:filetime>2020-08-04T00:00:00Z</vt:filetime>
  </property>
</Properties>
</file>